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1" r:id="rId3"/>
    <p:sldId id="264" r:id="rId4"/>
    <p:sldId id="267" r:id="rId5"/>
    <p:sldId id="289" r:id="rId6"/>
    <p:sldId id="288" r:id="rId7"/>
    <p:sldId id="280" r:id="rId8"/>
    <p:sldId id="269" r:id="rId9"/>
    <p:sldId id="270" r:id="rId10"/>
    <p:sldId id="271" r:id="rId11"/>
    <p:sldId id="272" r:id="rId12"/>
    <p:sldId id="273" r:id="rId13"/>
    <p:sldId id="265" r:id="rId14"/>
    <p:sldId id="283"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76150" autoAdjust="0"/>
  </p:normalViewPr>
  <p:slideViewPr>
    <p:cSldViewPr snapToGrid="0">
      <p:cViewPr varScale="1">
        <p:scale>
          <a:sx n="84" d="100"/>
          <a:sy n="84" d="100"/>
        </p:scale>
        <p:origin x="171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F294-2F96-4AF7-B5F3-A9505E8C14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6114AC-32F3-4827-AB14-04F36B9A203E}">
      <dgm:prSet custT="1"/>
      <dgm:spPr/>
      <dgm:t>
        <a:bodyPr/>
        <a:lstStyle/>
        <a:p>
          <a:r>
            <a:rPr lang="en-US" sz="3600" dirty="0"/>
            <a:t>Appendix A- Partially exempt</a:t>
          </a:r>
        </a:p>
      </dgm:t>
    </dgm:pt>
    <dgm:pt modelId="{B0220DA8-EF77-4562-A45A-CB34BDE3EC3C}" type="parTrans" cxnId="{BC34312D-F6CC-4702-8AAA-AABB6EED5645}">
      <dgm:prSet/>
      <dgm:spPr/>
      <dgm:t>
        <a:bodyPr/>
        <a:lstStyle/>
        <a:p>
          <a:endParaRPr lang="en-US"/>
        </a:p>
      </dgm:t>
    </dgm:pt>
    <dgm:pt modelId="{10C58CC8-D053-4E28-A9A0-1580978AF295}" type="sibTrans" cxnId="{BC34312D-F6CC-4702-8AAA-AABB6EED5645}">
      <dgm:prSet/>
      <dgm:spPr/>
      <dgm:t>
        <a:bodyPr/>
        <a:lstStyle/>
        <a:p>
          <a:endParaRPr lang="en-US"/>
        </a:p>
      </dgm:t>
    </dgm:pt>
    <dgm:pt modelId="{0F4EC697-0010-4DC2-A32F-7DC3510A120A}">
      <dgm:prSet custT="1"/>
      <dgm:spPr/>
      <dgm:t>
        <a:bodyPr/>
        <a:lstStyle/>
        <a:p>
          <a:r>
            <a:rPr lang="en-US" sz="3600" dirty="0"/>
            <a:t>Appendix B- Form 300 A 20-249 employees</a:t>
          </a:r>
        </a:p>
      </dgm:t>
    </dgm:pt>
    <dgm:pt modelId="{55520954-D423-49B9-BCD2-B796F8F0C1BF}" type="parTrans" cxnId="{7774F83B-6D82-4A50-B9FA-5B3AC235ECE9}">
      <dgm:prSet/>
      <dgm:spPr/>
      <dgm:t>
        <a:bodyPr/>
        <a:lstStyle/>
        <a:p>
          <a:endParaRPr lang="en-US"/>
        </a:p>
      </dgm:t>
    </dgm:pt>
    <dgm:pt modelId="{384F704D-A86C-4B14-A963-901689980D0D}" type="sibTrans" cxnId="{7774F83B-6D82-4A50-B9FA-5B3AC235ECE9}">
      <dgm:prSet/>
      <dgm:spPr/>
      <dgm:t>
        <a:bodyPr/>
        <a:lstStyle/>
        <a:p>
          <a:endParaRPr lang="en-US"/>
        </a:p>
      </dgm:t>
    </dgm:pt>
    <dgm:pt modelId="{812AA7DD-A045-4F2C-9B87-163AC32B40F3}">
      <dgm:prSet custT="1"/>
      <dgm:spPr/>
      <dgm:t>
        <a:bodyPr/>
        <a:lstStyle/>
        <a:p>
          <a:r>
            <a:rPr lang="en-US" sz="3600" dirty="0"/>
            <a:t>Appendix C- 300 log and 301 report 100 or more employees </a:t>
          </a:r>
        </a:p>
      </dgm:t>
    </dgm:pt>
    <dgm:pt modelId="{21BB8A3B-69A7-4513-ACA0-E20CA65FB125}" type="parTrans" cxnId="{1A298F46-91DE-4A1E-9AC6-7B91D709D830}">
      <dgm:prSet/>
      <dgm:spPr/>
      <dgm:t>
        <a:bodyPr/>
        <a:lstStyle/>
        <a:p>
          <a:endParaRPr lang="en-US"/>
        </a:p>
      </dgm:t>
    </dgm:pt>
    <dgm:pt modelId="{2CF78496-DB98-4F8A-8598-41595DC45837}" type="sibTrans" cxnId="{1A298F46-91DE-4A1E-9AC6-7B91D709D830}">
      <dgm:prSet/>
      <dgm:spPr/>
      <dgm:t>
        <a:bodyPr/>
        <a:lstStyle/>
        <a:p>
          <a:endParaRPr lang="en-US"/>
        </a:p>
      </dgm:t>
    </dgm:pt>
    <dgm:pt modelId="{33C48AA7-FA95-4766-8FFC-C8072BBDD51A}" type="pres">
      <dgm:prSet presAssocID="{4A58F294-2F96-4AF7-B5F3-A9505E8C14BA}" presName="root" presStyleCnt="0">
        <dgm:presLayoutVars>
          <dgm:dir/>
          <dgm:resizeHandles val="exact"/>
        </dgm:presLayoutVars>
      </dgm:prSet>
      <dgm:spPr/>
    </dgm:pt>
    <dgm:pt modelId="{C31BD145-B102-432B-9BDC-FC9A2FD3F841}" type="pres">
      <dgm:prSet presAssocID="{846114AC-32F3-4827-AB14-04F36B9A203E}" presName="compNode" presStyleCnt="0"/>
      <dgm:spPr/>
    </dgm:pt>
    <dgm:pt modelId="{2D9B0833-FB3D-4C49-AB0C-BAD8DC460DD9}" type="pres">
      <dgm:prSet presAssocID="{846114AC-32F3-4827-AB14-04F36B9A203E}" presName="bgRect" presStyleLbl="bgShp" presStyleIdx="0" presStyleCnt="3"/>
      <dgm:spPr/>
    </dgm:pt>
    <dgm:pt modelId="{405ECFE7-B8EE-4D86-830D-B073E75C1006}" type="pres">
      <dgm:prSet presAssocID="{846114AC-32F3-4827-AB14-04F36B9A203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75BA55A1-6B77-4903-B18F-1A57A9AD2DE8}" type="pres">
      <dgm:prSet presAssocID="{846114AC-32F3-4827-AB14-04F36B9A203E}" presName="spaceRect" presStyleCnt="0"/>
      <dgm:spPr/>
    </dgm:pt>
    <dgm:pt modelId="{E2261E57-C490-4DF8-B6FE-3CACFD9B1E61}" type="pres">
      <dgm:prSet presAssocID="{846114AC-32F3-4827-AB14-04F36B9A203E}" presName="parTx" presStyleLbl="revTx" presStyleIdx="0" presStyleCnt="3">
        <dgm:presLayoutVars>
          <dgm:chMax val="0"/>
          <dgm:chPref val="0"/>
        </dgm:presLayoutVars>
      </dgm:prSet>
      <dgm:spPr/>
    </dgm:pt>
    <dgm:pt modelId="{97F26EBB-0576-4F07-BE8C-96CC20AA0590}" type="pres">
      <dgm:prSet presAssocID="{10C58CC8-D053-4E28-A9A0-1580978AF295}" presName="sibTrans" presStyleCnt="0"/>
      <dgm:spPr/>
    </dgm:pt>
    <dgm:pt modelId="{783C011C-F7F5-48CA-AE67-309B28FDD830}" type="pres">
      <dgm:prSet presAssocID="{0F4EC697-0010-4DC2-A32F-7DC3510A120A}" presName="compNode" presStyleCnt="0"/>
      <dgm:spPr/>
    </dgm:pt>
    <dgm:pt modelId="{960015DA-B46F-4D38-AFF4-805382532AE2}" type="pres">
      <dgm:prSet presAssocID="{0F4EC697-0010-4DC2-A32F-7DC3510A120A}" presName="bgRect" presStyleLbl="bgShp" presStyleIdx="1" presStyleCnt="3"/>
      <dgm:spPr/>
    </dgm:pt>
    <dgm:pt modelId="{43FF9465-2E8C-4BCD-85EF-F689797AEFA3}" type="pres">
      <dgm:prSet presAssocID="{0F4EC697-0010-4DC2-A32F-7DC3510A12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93583335-AE96-444E-9E77-63529C71E7D4}" type="pres">
      <dgm:prSet presAssocID="{0F4EC697-0010-4DC2-A32F-7DC3510A120A}" presName="spaceRect" presStyleCnt="0"/>
      <dgm:spPr/>
    </dgm:pt>
    <dgm:pt modelId="{2C43B928-E764-4C34-8109-6A02A067C084}" type="pres">
      <dgm:prSet presAssocID="{0F4EC697-0010-4DC2-A32F-7DC3510A120A}" presName="parTx" presStyleLbl="revTx" presStyleIdx="1" presStyleCnt="3">
        <dgm:presLayoutVars>
          <dgm:chMax val="0"/>
          <dgm:chPref val="0"/>
        </dgm:presLayoutVars>
      </dgm:prSet>
      <dgm:spPr/>
    </dgm:pt>
    <dgm:pt modelId="{B7AC025B-AFFE-488C-A141-9D34F340FD2C}" type="pres">
      <dgm:prSet presAssocID="{384F704D-A86C-4B14-A963-901689980D0D}" presName="sibTrans" presStyleCnt="0"/>
      <dgm:spPr/>
    </dgm:pt>
    <dgm:pt modelId="{9FD37B56-6850-49B1-997E-E37A87B759B8}" type="pres">
      <dgm:prSet presAssocID="{812AA7DD-A045-4F2C-9B87-163AC32B40F3}" presName="compNode" presStyleCnt="0"/>
      <dgm:spPr/>
    </dgm:pt>
    <dgm:pt modelId="{F1CD2042-D0D6-4FC6-865B-1707373FD0B0}" type="pres">
      <dgm:prSet presAssocID="{812AA7DD-A045-4F2C-9B87-163AC32B40F3}" presName="bgRect" presStyleLbl="bgShp" presStyleIdx="2" presStyleCnt="3"/>
      <dgm:spPr/>
    </dgm:pt>
    <dgm:pt modelId="{60120F14-40FA-498A-9A71-4879BD07FE1F}" type="pres">
      <dgm:prSet presAssocID="{812AA7DD-A045-4F2C-9B87-163AC32B40F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85298428-9A4C-47DD-9F8A-28E08DBDB21D}" type="pres">
      <dgm:prSet presAssocID="{812AA7DD-A045-4F2C-9B87-163AC32B40F3}" presName="spaceRect" presStyleCnt="0"/>
      <dgm:spPr/>
    </dgm:pt>
    <dgm:pt modelId="{8A5E8503-7F88-4FF1-AC6D-136737A2B217}" type="pres">
      <dgm:prSet presAssocID="{812AA7DD-A045-4F2C-9B87-163AC32B40F3}" presName="parTx" presStyleLbl="revTx" presStyleIdx="2" presStyleCnt="3">
        <dgm:presLayoutVars>
          <dgm:chMax val="0"/>
          <dgm:chPref val="0"/>
        </dgm:presLayoutVars>
      </dgm:prSet>
      <dgm:spPr/>
    </dgm:pt>
  </dgm:ptLst>
  <dgm:cxnLst>
    <dgm:cxn modelId="{EB920629-D55D-46D3-B711-96AAADB10003}" type="presOf" srcId="{0F4EC697-0010-4DC2-A32F-7DC3510A120A}" destId="{2C43B928-E764-4C34-8109-6A02A067C084}" srcOrd="0" destOrd="0" presId="urn:microsoft.com/office/officeart/2018/2/layout/IconVerticalSolidList"/>
    <dgm:cxn modelId="{BC34312D-F6CC-4702-8AAA-AABB6EED5645}" srcId="{4A58F294-2F96-4AF7-B5F3-A9505E8C14BA}" destId="{846114AC-32F3-4827-AB14-04F36B9A203E}" srcOrd="0" destOrd="0" parTransId="{B0220DA8-EF77-4562-A45A-CB34BDE3EC3C}" sibTransId="{10C58CC8-D053-4E28-A9A0-1580978AF295}"/>
    <dgm:cxn modelId="{7774F83B-6D82-4A50-B9FA-5B3AC235ECE9}" srcId="{4A58F294-2F96-4AF7-B5F3-A9505E8C14BA}" destId="{0F4EC697-0010-4DC2-A32F-7DC3510A120A}" srcOrd="1" destOrd="0" parTransId="{55520954-D423-49B9-BCD2-B796F8F0C1BF}" sibTransId="{384F704D-A86C-4B14-A963-901689980D0D}"/>
    <dgm:cxn modelId="{77B65C62-ABEC-46ED-88E6-5B5AEFA12F21}" type="presOf" srcId="{846114AC-32F3-4827-AB14-04F36B9A203E}" destId="{E2261E57-C490-4DF8-B6FE-3CACFD9B1E61}" srcOrd="0" destOrd="0" presId="urn:microsoft.com/office/officeart/2018/2/layout/IconVerticalSolidList"/>
    <dgm:cxn modelId="{1A298F46-91DE-4A1E-9AC6-7B91D709D830}" srcId="{4A58F294-2F96-4AF7-B5F3-A9505E8C14BA}" destId="{812AA7DD-A045-4F2C-9B87-163AC32B40F3}" srcOrd="2" destOrd="0" parTransId="{21BB8A3B-69A7-4513-ACA0-E20CA65FB125}" sibTransId="{2CF78496-DB98-4F8A-8598-41595DC45837}"/>
    <dgm:cxn modelId="{1617086B-9A21-4F64-A470-09DB0D8402CF}" type="presOf" srcId="{4A58F294-2F96-4AF7-B5F3-A9505E8C14BA}" destId="{33C48AA7-FA95-4766-8FFC-C8072BBDD51A}" srcOrd="0" destOrd="0" presId="urn:microsoft.com/office/officeart/2018/2/layout/IconVerticalSolidList"/>
    <dgm:cxn modelId="{6553BBAF-A65A-44FF-9691-BD111E3BF604}" type="presOf" srcId="{812AA7DD-A045-4F2C-9B87-163AC32B40F3}" destId="{8A5E8503-7F88-4FF1-AC6D-136737A2B217}" srcOrd="0" destOrd="0" presId="urn:microsoft.com/office/officeart/2018/2/layout/IconVerticalSolidList"/>
    <dgm:cxn modelId="{D31FFAB6-E0D8-4BA1-91E6-B3045E857742}" type="presParOf" srcId="{33C48AA7-FA95-4766-8FFC-C8072BBDD51A}" destId="{C31BD145-B102-432B-9BDC-FC9A2FD3F841}" srcOrd="0" destOrd="0" presId="urn:microsoft.com/office/officeart/2018/2/layout/IconVerticalSolidList"/>
    <dgm:cxn modelId="{05A0289D-40A6-4E30-B163-6AB137CE5363}" type="presParOf" srcId="{C31BD145-B102-432B-9BDC-FC9A2FD3F841}" destId="{2D9B0833-FB3D-4C49-AB0C-BAD8DC460DD9}" srcOrd="0" destOrd="0" presId="urn:microsoft.com/office/officeart/2018/2/layout/IconVerticalSolidList"/>
    <dgm:cxn modelId="{1B4D9DE1-70F0-4C9E-8EC6-7BC66014669A}" type="presParOf" srcId="{C31BD145-B102-432B-9BDC-FC9A2FD3F841}" destId="{405ECFE7-B8EE-4D86-830D-B073E75C1006}" srcOrd="1" destOrd="0" presId="urn:microsoft.com/office/officeart/2018/2/layout/IconVerticalSolidList"/>
    <dgm:cxn modelId="{99CB865E-BD06-40C7-A46C-0523DBC17295}" type="presParOf" srcId="{C31BD145-B102-432B-9BDC-FC9A2FD3F841}" destId="{75BA55A1-6B77-4903-B18F-1A57A9AD2DE8}" srcOrd="2" destOrd="0" presId="urn:microsoft.com/office/officeart/2018/2/layout/IconVerticalSolidList"/>
    <dgm:cxn modelId="{9E5D857E-1694-419C-8974-146B422424F8}" type="presParOf" srcId="{C31BD145-B102-432B-9BDC-FC9A2FD3F841}" destId="{E2261E57-C490-4DF8-B6FE-3CACFD9B1E61}" srcOrd="3" destOrd="0" presId="urn:microsoft.com/office/officeart/2018/2/layout/IconVerticalSolidList"/>
    <dgm:cxn modelId="{12772ED0-7481-4315-841D-67B3A7A1758F}" type="presParOf" srcId="{33C48AA7-FA95-4766-8FFC-C8072BBDD51A}" destId="{97F26EBB-0576-4F07-BE8C-96CC20AA0590}" srcOrd="1" destOrd="0" presId="urn:microsoft.com/office/officeart/2018/2/layout/IconVerticalSolidList"/>
    <dgm:cxn modelId="{14BE412A-8E6A-4775-8F73-2130834D7FC6}" type="presParOf" srcId="{33C48AA7-FA95-4766-8FFC-C8072BBDD51A}" destId="{783C011C-F7F5-48CA-AE67-309B28FDD830}" srcOrd="2" destOrd="0" presId="urn:microsoft.com/office/officeart/2018/2/layout/IconVerticalSolidList"/>
    <dgm:cxn modelId="{1D6F2436-669A-4D0C-9ACF-0E422123226A}" type="presParOf" srcId="{783C011C-F7F5-48CA-AE67-309B28FDD830}" destId="{960015DA-B46F-4D38-AFF4-805382532AE2}" srcOrd="0" destOrd="0" presId="urn:microsoft.com/office/officeart/2018/2/layout/IconVerticalSolidList"/>
    <dgm:cxn modelId="{3A4F0E26-D49F-40F5-9B2A-BE340822BE28}" type="presParOf" srcId="{783C011C-F7F5-48CA-AE67-309B28FDD830}" destId="{43FF9465-2E8C-4BCD-85EF-F689797AEFA3}" srcOrd="1" destOrd="0" presId="urn:microsoft.com/office/officeart/2018/2/layout/IconVerticalSolidList"/>
    <dgm:cxn modelId="{C68444FD-6506-45A9-B5BB-EA51D1D7A5FD}" type="presParOf" srcId="{783C011C-F7F5-48CA-AE67-309B28FDD830}" destId="{93583335-AE96-444E-9E77-63529C71E7D4}" srcOrd="2" destOrd="0" presId="urn:microsoft.com/office/officeart/2018/2/layout/IconVerticalSolidList"/>
    <dgm:cxn modelId="{1A657701-FF22-4D49-88B8-49D001541302}" type="presParOf" srcId="{783C011C-F7F5-48CA-AE67-309B28FDD830}" destId="{2C43B928-E764-4C34-8109-6A02A067C084}" srcOrd="3" destOrd="0" presId="urn:microsoft.com/office/officeart/2018/2/layout/IconVerticalSolidList"/>
    <dgm:cxn modelId="{AD02D3A3-1372-4C3B-A634-637118AD406A}" type="presParOf" srcId="{33C48AA7-FA95-4766-8FFC-C8072BBDD51A}" destId="{B7AC025B-AFFE-488C-A141-9D34F340FD2C}" srcOrd="3" destOrd="0" presId="urn:microsoft.com/office/officeart/2018/2/layout/IconVerticalSolidList"/>
    <dgm:cxn modelId="{25176348-3AA3-4533-BE3A-18DC38958BDE}" type="presParOf" srcId="{33C48AA7-FA95-4766-8FFC-C8072BBDD51A}" destId="{9FD37B56-6850-49B1-997E-E37A87B759B8}" srcOrd="4" destOrd="0" presId="urn:microsoft.com/office/officeart/2018/2/layout/IconVerticalSolidList"/>
    <dgm:cxn modelId="{7749380B-7350-40CF-B991-2F05AC67D757}" type="presParOf" srcId="{9FD37B56-6850-49B1-997E-E37A87B759B8}" destId="{F1CD2042-D0D6-4FC6-865B-1707373FD0B0}" srcOrd="0" destOrd="0" presId="urn:microsoft.com/office/officeart/2018/2/layout/IconVerticalSolidList"/>
    <dgm:cxn modelId="{C7B13B79-D667-4530-89DE-02065D8AE5D9}" type="presParOf" srcId="{9FD37B56-6850-49B1-997E-E37A87B759B8}" destId="{60120F14-40FA-498A-9A71-4879BD07FE1F}" srcOrd="1" destOrd="0" presId="urn:microsoft.com/office/officeart/2018/2/layout/IconVerticalSolidList"/>
    <dgm:cxn modelId="{91B75B59-1CE4-4435-98CE-86CA22D4CC5D}" type="presParOf" srcId="{9FD37B56-6850-49B1-997E-E37A87B759B8}" destId="{85298428-9A4C-47DD-9F8A-28E08DBDB21D}" srcOrd="2" destOrd="0" presId="urn:microsoft.com/office/officeart/2018/2/layout/IconVerticalSolidList"/>
    <dgm:cxn modelId="{DF1A6B9D-7623-4C57-9611-53172B96FA42}" type="presParOf" srcId="{9FD37B56-6850-49B1-997E-E37A87B759B8}" destId="{8A5E8503-7F88-4FF1-AC6D-136737A2B21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E6723-D60C-4FC2-9FB3-79B87BAECC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951F2E-D01D-4E36-870B-D15177867D7E}">
      <dgm:prSet/>
      <dgm:spPr/>
      <dgm:t>
        <a:bodyPr/>
        <a:lstStyle/>
        <a:p>
          <a:r>
            <a:rPr lang="en-US" dirty="0"/>
            <a:t>Establishments with 20 or more employees that are in appendix B, but not in appendix C must </a:t>
          </a:r>
          <a:r>
            <a:rPr lang="en-US"/>
            <a:t>annually submit the 300A.</a:t>
          </a:r>
          <a:endParaRPr lang="en-US" dirty="0"/>
        </a:p>
      </dgm:t>
    </dgm:pt>
    <dgm:pt modelId="{8BB7BBA6-509C-4140-A9E8-DA6CFFCC8D6C}" type="parTrans" cxnId="{BDB379C8-C9B7-46E8-BFF6-32C8CFB82903}">
      <dgm:prSet/>
      <dgm:spPr/>
      <dgm:t>
        <a:bodyPr/>
        <a:lstStyle/>
        <a:p>
          <a:endParaRPr lang="en-US"/>
        </a:p>
      </dgm:t>
    </dgm:pt>
    <dgm:pt modelId="{A89F716F-4281-465E-9E16-F82A801D4CE2}" type="sibTrans" cxnId="{BDB379C8-C9B7-46E8-BFF6-32C8CFB82903}">
      <dgm:prSet/>
      <dgm:spPr/>
      <dgm:t>
        <a:bodyPr/>
        <a:lstStyle/>
        <a:p>
          <a:endParaRPr lang="en-US"/>
        </a:p>
      </dgm:t>
    </dgm:pt>
    <dgm:pt modelId="{6A55689B-F978-49FD-BEFF-C1AFB0D63891}">
      <dgm:prSet/>
      <dgm:spPr/>
      <dgm:t>
        <a:bodyPr/>
        <a:lstStyle/>
        <a:p>
          <a:r>
            <a:rPr lang="en-US" dirty="0"/>
            <a:t>Establishments with 250 or more employees and you are required to keep records but are not in appendix C  must annually submit the 300A.</a:t>
          </a:r>
        </a:p>
      </dgm:t>
    </dgm:pt>
    <dgm:pt modelId="{2E247219-30FD-488F-A703-34C6A3E3250E}" type="parTrans" cxnId="{EDB5E237-08AD-4810-99E6-6A10751BEB6B}">
      <dgm:prSet/>
      <dgm:spPr/>
      <dgm:t>
        <a:bodyPr/>
        <a:lstStyle/>
        <a:p>
          <a:endParaRPr lang="en-US"/>
        </a:p>
      </dgm:t>
    </dgm:pt>
    <dgm:pt modelId="{56AD7FB0-AD9D-4B23-8FE3-69E8E651D53C}" type="sibTrans" cxnId="{EDB5E237-08AD-4810-99E6-6A10751BEB6B}">
      <dgm:prSet/>
      <dgm:spPr/>
      <dgm:t>
        <a:bodyPr/>
        <a:lstStyle/>
        <a:p>
          <a:endParaRPr lang="en-US"/>
        </a:p>
      </dgm:t>
    </dgm:pt>
    <dgm:pt modelId="{D7BAA463-AA6A-4131-9F9C-C65AC0DB8C83}" type="pres">
      <dgm:prSet presAssocID="{E9DE6723-D60C-4FC2-9FB3-79B87BAECC4C}" presName="root" presStyleCnt="0">
        <dgm:presLayoutVars>
          <dgm:dir/>
          <dgm:resizeHandles val="exact"/>
        </dgm:presLayoutVars>
      </dgm:prSet>
      <dgm:spPr/>
    </dgm:pt>
    <dgm:pt modelId="{0B7A4471-A276-4203-BC06-6ED0E754BD62}" type="pres">
      <dgm:prSet presAssocID="{A0951F2E-D01D-4E36-870B-D15177867D7E}" presName="compNode" presStyleCnt="0"/>
      <dgm:spPr/>
    </dgm:pt>
    <dgm:pt modelId="{0C6F37EC-6218-4D60-8173-DDAA36A4ED03}" type="pres">
      <dgm:prSet presAssocID="{A0951F2E-D01D-4E36-870B-D15177867D7E}" presName="bgRect" presStyleLbl="bgShp" presStyleIdx="0" presStyleCnt="2"/>
      <dgm:spPr/>
    </dgm:pt>
    <dgm:pt modelId="{5B2FD974-C80B-46CF-A65F-8D9CB82A0A08}" type="pres">
      <dgm:prSet presAssocID="{A0951F2E-D01D-4E36-870B-D15177867D7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B7B185CD-6AF3-4788-9CCE-8804EDCC4380}" type="pres">
      <dgm:prSet presAssocID="{A0951F2E-D01D-4E36-870B-D15177867D7E}" presName="spaceRect" presStyleCnt="0"/>
      <dgm:spPr/>
    </dgm:pt>
    <dgm:pt modelId="{CC20F409-E2D4-4EEE-8CB0-7FA7C23A6110}" type="pres">
      <dgm:prSet presAssocID="{A0951F2E-D01D-4E36-870B-D15177867D7E}" presName="parTx" presStyleLbl="revTx" presStyleIdx="0" presStyleCnt="2">
        <dgm:presLayoutVars>
          <dgm:chMax val="0"/>
          <dgm:chPref val="0"/>
        </dgm:presLayoutVars>
      </dgm:prSet>
      <dgm:spPr/>
    </dgm:pt>
    <dgm:pt modelId="{D8EB35EE-3E51-47AF-A0AC-93DB4B1DBE36}" type="pres">
      <dgm:prSet presAssocID="{A89F716F-4281-465E-9E16-F82A801D4CE2}" presName="sibTrans" presStyleCnt="0"/>
      <dgm:spPr/>
    </dgm:pt>
    <dgm:pt modelId="{9F283F51-341F-49F8-B999-BC9C9373E133}" type="pres">
      <dgm:prSet presAssocID="{6A55689B-F978-49FD-BEFF-C1AFB0D63891}" presName="compNode" presStyleCnt="0"/>
      <dgm:spPr/>
    </dgm:pt>
    <dgm:pt modelId="{81D4F3A7-6B66-42D0-A59E-F4E8D9D177A7}" type="pres">
      <dgm:prSet presAssocID="{6A55689B-F978-49FD-BEFF-C1AFB0D63891}" presName="bgRect" presStyleLbl="bgShp" presStyleIdx="1" presStyleCnt="2"/>
      <dgm:spPr/>
    </dgm:pt>
    <dgm:pt modelId="{EFF35655-3548-4D2C-99B4-058DC58FDD90}" type="pres">
      <dgm:prSet presAssocID="{6A55689B-F978-49FD-BEFF-C1AFB0D63891}"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C2AD3C32-CE37-4E81-9591-32F6384D6CF8}" type="pres">
      <dgm:prSet presAssocID="{6A55689B-F978-49FD-BEFF-C1AFB0D63891}" presName="spaceRect" presStyleCnt="0"/>
      <dgm:spPr/>
    </dgm:pt>
    <dgm:pt modelId="{9A5D50F6-27C6-401A-B0DD-B4CE4995C0DC}" type="pres">
      <dgm:prSet presAssocID="{6A55689B-F978-49FD-BEFF-C1AFB0D63891}" presName="parTx" presStyleLbl="revTx" presStyleIdx="1" presStyleCnt="2">
        <dgm:presLayoutVars>
          <dgm:chMax val="0"/>
          <dgm:chPref val="0"/>
        </dgm:presLayoutVars>
      </dgm:prSet>
      <dgm:spPr/>
    </dgm:pt>
  </dgm:ptLst>
  <dgm:cxnLst>
    <dgm:cxn modelId="{F2E54C32-A891-4F76-9D59-1E187DA1736C}" type="presOf" srcId="{6A55689B-F978-49FD-BEFF-C1AFB0D63891}" destId="{9A5D50F6-27C6-401A-B0DD-B4CE4995C0DC}" srcOrd="0" destOrd="0" presId="urn:microsoft.com/office/officeart/2018/2/layout/IconVerticalSolidList"/>
    <dgm:cxn modelId="{EDB5E237-08AD-4810-99E6-6A10751BEB6B}" srcId="{E9DE6723-D60C-4FC2-9FB3-79B87BAECC4C}" destId="{6A55689B-F978-49FD-BEFF-C1AFB0D63891}" srcOrd="1" destOrd="0" parTransId="{2E247219-30FD-488F-A703-34C6A3E3250E}" sibTransId="{56AD7FB0-AD9D-4B23-8FE3-69E8E651D53C}"/>
    <dgm:cxn modelId="{16515D80-6D90-4855-9061-362DE1900C02}" type="presOf" srcId="{E9DE6723-D60C-4FC2-9FB3-79B87BAECC4C}" destId="{D7BAA463-AA6A-4131-9F9C-C65AC0DB8C83}" srcOrd="0" destOrd="0" presId="urn:microsoft.com/office/officeart/2018/2/layout/IconVerticalSolidList"/>
    <dgm:cxn modelId="{BDB379C8-C9B7-46E8-BFF6-32C8CFB82903}" srcId="{E9DE6723-D60C-4FC2-9FB3-79B87BAECC4C}" destId="{A0951F2E-D01D-4E36-870B-D15177867D7E}" srcOrd="0" destOrd="0" parTransId="{8BB7BBA6-509C-4140-A9E8-DA6CFFCC8D6C}" sibTransId="{A89F716F-4281-465E-9E16-F82A801D4CE2}"/>
    <dgm:cxn modelId="{6D9032E1-735C-4272-B530-EC6ECC32A55A}" type="presOf" srcId="{A0951F2E-D01D-4E36-870B-D15177867D7E}" destId="{CC20F409-E2D4-4EEE-8CB0-7FA7C23A6110}" srcOrd="0" destOrd="0" presId="urn:microsoft.com/office/officeart/2018/2/layout/IconVerticalSolidList"/>
    <dgm:cxn modelId="{F8D01DB7-52E0-46B7-A056-033FB4E9B1A0}" type="presParOf" srcId="{D7BAA463-AA6A-4131-9F9C-C65AC0DB8C83}" destId="{0B7A4471-A276-4203-BC06-6ED0E754BD62}" srcOrd="0" destOrd="0" presId="urn:microsoft.com/office/officeart/2018/2/layout/IconVerticalSolidList"/>
    <dgm:cxn modelId="{99BD3576-CE99-4385-9622-8053D082C41B}" type="presParOf" srcId="{0B7A4471-A276-4203-BC06-6ED0E754BD62}" destId="{0C6F37EC-6218-4D60-8173-DDAA36A4ED03}" srcOrd="0" destOrd="0" presId="urn:microsoft.com/office/officeart/2018/2/layout/IconVerticalSolidList"/>
    <dgm:cxn modelId="{7F5EEE9B-0A3B-4A3C-9CFC-93685A354C9B}" type="presParOf" srcId="{0B7A4471-A276-4203-BC06-6ED0E754BD62}" destId="{5B2FD974-C80B-46CF-A65F-8D9CB82A0A08}" srcOrd="1" destOrd="0" presId="urn:microsoft.com/office/officeart/2018/2/layout/IconVerticalSolidList"/>
    <dgm:cxn modelId="{AB1A77C9-3CDB-4A25-8BDD-45729CDC42C7}" type="presParOf" srcId="{0B7A4471-A276-4203-BC06-6ED0E754BD62}" destId="{B7B185CD-6AF3-4788-9CCE-8804EDCC4380}" srcOrd="2" destOrd="0" presId="urn:microsoft.com/office/officeart/2018/2/layout/IconVerticalSolidList"/>
    <dgm:cxn modelId="{2F00D1A9-D3B7-4928-82D7-6C2189594734}" type="presParOf" srcId="{0B7A4471-A276-4203-BC06-6ED0E754BD62}" destId="{CC20F409-E2D4-4EEE-8CB0-7FA7C23A6110}" srcOrd="3" destOrd="0" presId="urn:microsoft.com/office/officeart/2018/2/layout/IconVerticalSolidList"/>
    <dgm:cxn modelId="{20095ED3-7F76-4A62-B378-E3E63431EE47}" type="presParOf" srcId="{D7BAA463-AA6A-4131-9F9C-C65AC0DB8C83}" destId="{D8EB35EE-3E51-47AF-A0AC-93DB4B1DBE36}" srcOrd="1" destOrd="0" presId="urn:microsoft.com/office/officeart/2018/2/layout/IconVerticalSolidList"/>
    <dgm:cxn modelId="{15114E5F-555A-4A31-B1C6-EA2B80F1D041}" type="presParOf" srcId="{D7BAA463-AA6A-4131-9F9C-C65AC0DB8C83}" destId="{9F283F51-341F-49F8-B999-BC9C9373E133}" srcOrd="2" destOrd="0" presId="urn:microsoft.com/office/officeart/2018/2/layout/IconVerticalSolidList"/>
    <dgm:cxn modelId="{0606B23C-829E-4190-89A6-0F9E529466B2}" type="presParOf" srcId="{9F283F51-341F-49F8-B999-BC9C9373E133}" destId="{81D4F3A7-6B66-42D0-A59E-F4E8D9D177A7}" srcOrd="0" destOrd="0" presId="urn:microsoft.com/office/officeart/2018/2/layout/IconVerticalSolidList"/>
    <dgm:cxn modelId="{F005CCC1-0390-488F-8BC9-6D043D265FE9}" type="presParOf" srcId="{9F283F51-341F-49F8-B999-BC9C9373E133}" destId="{EFF35655-3548-4D2C-99B4-058DC58FDD90}" srcOrd="1" destOrd="0" presId="urn:microsoft.com/office/officeart/2018/2/layout/IconVerticalSolidList"/>
    <dgm:cxn modelId="{76C9E2C3-7663-4F73-90F6-C8A5EE516A91}" type="presParOf" srcId="{9F283F51-341F-49F8-B999-BC9C9373E133}" destId="{C2AD3C32-CE37-4E81-9591-32F6384D6CF8}" srcOrd="2" destOrd="0" presId="urn:microsoft.com/office/officeart/2018/2/layout/IconVerticalSolidList"/>
    <dgm:cxn modelId="{F148F14D-B3C0-49CE-9AA4-C5324A1C9BF6}" type="presParOf" srcId="{9F283F51-341F-49F8-B999-BC9C9373E133}" destId="{9A5D50F6-27C6-401A-B0DD-B4CE4995C0D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B0833-FB3D-4C49-AB0C-BAD8DC460DD9}">
      <dsp:nvSpPr>
        <dsp:cNvPr id="0" name=""/>
        <dsp:cNvSpPr/>
      </dsp:nvSpPr>
      <dsp:spPr>
        <a:xfrm>
          <a:off x="0" y="2655"/>
          <a:ext cx="10233025" cy="1204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ECFE7-B8EE-4D86-830D-B073E75C1006}">
      <dsp:nvSpPr>
        <dsp:cNvPr id="0" name=""/>
        <dsp:cNvSpPr/>
      </dsp:nvSpPr>
      <dsp:spPr>
        <a:xfrm>
          <a:off x="364238" y="273576"/>
          <a:ext cx="662899" cy="6622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261E57-C490-4DF8-B6FE-3CACFD9B1E61}">
      <dsp:nvSpPr>
        <dsp:cNvPr id="0" name=""/>
        <dsp:cNvSpPr/>
      </dsp:nvSpPr>
      <dsp:spPr>
        <a:xfrm>
          <a:off x="1391376" y="2655"/>
          <a:ext cx="8820221"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600200">
            <a:lnSpc>
              <a:spcPct val="90000"/>
            </a:lnSpc>
            <a:spcBef>
              <a:spcPct val="0"/>
            </a:spcBef>
            <a:spcAft>
              <a:spcPct val="35000"/>
            </a:spcAft>
            <a:buNone/>
          </a:pPr>
          <a:r>
            <a:rPr lang="en-US" sz="3600" kern="1200" dirty="0"/>
            <a:t>Appendix A- Partially exempt</a:t>
          </a:r>
        </a:p>
      </dsp:txBody>
      <dsp:txXfrm>
        <a:off x="1391376" y="2655"/>
        <a:ext cx="8820221" cy="1241722"/>
      </dsp:txXfrm>
    </dsp:sp>
    <dsp:sp modelId="{960015DA-B46F-4D38-AFF4-805382532AE2}">
      <dsp:nvSpPr>
        <dsp:cNvPr id="0" name=""/>
        <dsp:cNvSpPr/>
      </dsp:nvSpPr>
      <dsp:spPr>
        <a:xfrm>
          <a:off x="0" y="1554807"/>
          <a:ext cx="10233025" cy="1204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F9465-2E8C-4BCD-85EF-F689797AEFA3}">
      <dsp:nvSpPr>
        <dsp:cNvPr id="0" name=""/>
        <dsp:cNvSpPr/>
      </dsp:nvSpPr>
      <dsp:spPr>
        <a:xfrm>
          <a:off x="364238" y="1825729"/>
          <a:ext cx="662899" cy="662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3B928-E764-4C34-8109-6A02A067C084}">
      <dsp:nvSpPr>
        <dsp:cNvPr id="0" name=""/>
        <dsp:cNvSpPr/>
      </dsp:nvSpPr>
      <dsp:spPr>
        <a:xfrm>
          <a:off x="1391376" y="1554807"/>
          <a:ext cx="8820221"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600200">
            <a:lnSpc>
              <a:spcPct val="90000"/>
            </a:lnSpc>
            <a:spcBef>
              <a:spcPct val="0"/>
            </a:spcBef>
            <a:spcAft>
              <a:spcPct val="35000"/>
            </a:spcAft>
            <a:buNone/>
          </a:pPr>
          <a:r>
            <a:rPr lang="en-US" sz="3600" kern="1200" dirty="0"/>
            <a:t>Appendix B- Form 300 A 20-249 employees</a:t>
          </a:r>
        </a:p>
      </dsp:txBody>
      <dsp:txXfrm>
        <a:off x="1391376" y="1554807"/>
        <a:ext cx="8820221" cy="1241722"/>
      </dsp:txXfrm>
    </dsp:sp>
    <dsp:sp modelId="{F1CD2042-D0D6-4FC6-865B-1707373FD0B0}">
      <dsp:nvSpPr>
        <dsp:cNvPr id="0" name=""/>
        <dsp:cNvSpPr/>
      </dsp:nvSpPr>
      <dsp:spPr>
        <a:xfrm>
          <a:off x="0" y="3106960"/>
          <a:ext cx="10233025" cy="12040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20F14-40FA-498A-9A71-4879BD07FE1F}">
      <dsp:nvSpPr>
        <dsp:cNvPr id="0" name=""/>
        <dsp:cNvSpPr/>
      </dsp:nvSpPr>
      <dsp:spPr>
        <a:xfrm>
          <a:off x="364594" y="3377881"/>
          <a:ext cx="662899" cy="66225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E8503-7F88-4FF1-AC6D-136737A2B217}">
      <dsp:nvSpPr>
        <dsp:cNvPr id="0" name=""/>
        <dsp:cNvSpPr/>
      </dsp:nvSpPr>
      <dsp:spPr>
        <a:xfrm>
          <a:off x="1392088" y="3106960"/>
          <a:ext cx="8797434"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600200">
            <a:lnSpc>
              <a:spcPct val="90000"/>
            </a:lnSpc>
            <a:spcBef>
              <a:spcPct val="0"/>
            </a:spcBef>
            <a:spcAft>
              <a:spcPct val="35000"/>
            </a:spcAft>
            <a:buNone/>
          </a:pPr>
          <a:r>
            <a:rPr lang="en-US" sz="3600" kern="1200" dirty="0"/>
            <a:t>Appendix C- 300 log and 301 report 100 or more employees </a:t>
          </a:r>
        </a:p>
      </dsp:txBody>
      <dsp:txXfrm>
        <a:off x="1392088" y="3106960"/>
        <a:ext cx="8797434" cy="1241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F37EC-6218-4D60-8173-DDAA36A4ED03}">
      <dsp:nvSpPr>
        <dsp:cNvPr id="0" name=""/>
        <dsp:cNvSpPr/>
      </dsp:nvSpPr>
      <dsp:spPr>
        <a:xfrm>
          <a:off x="0" y="707092"/>
          <a:ext cx="10233025"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FD974-C80B-46CF-A65F-8D9CB82A0A08}">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20F409-E2D4-4EEE-8CB0-7FA7C23A6110}">
      <dsp:nvSpPr>
        <dsp:cNvPr id="0" name=""/>
        <dsp:cNvSpPr/>
      </dsp:nvSpPr>
      <dsp:spPr>
        <a:xfrm>
          <a:off x="1507738" y="707092"/>
          <a:ext cx="872528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Establishments with 20 or more employees that are in appendix B, but not in appendix C must </a:t>
          </a:r>
          <a:r>
            <a:rPr lang="en-US" sz="2400" kern="1200"/>
            <a:t>annually submit the 300A.</a:t>
          </a:r>
          <a:endParaRPr lang="en-US" sz="2400" kern="1200" dirty="0"/>
        </a:p>
      </dsp:txBody>
      <dsp:txXfrm>
        <a:off x="1507738" y="707092"/>
        <a:ext cx="8725286" cy="1305401"/>
      </dsp:txXfrm>
    </dsp:sp>
    <dsp:sp modelId="{81D4F3A7-6B66-42D0-A59E-F4E8D9D177A7}">
      <dsp:nvSpPr>
        <dsp:cNvPr id="0" name=""/>
        <dsp:cNvSpPr/>
      </dsp:nvSpPr>
      <dsp:spPr>
        <a:xfrm>
          <a:off x="0" y="2338844"/>
          <a:ext cx="10233025"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35655-3548-4D2C-99B4-058DC58FDD90}">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D50F6-27C6-401A-B0DD-B4CE4995C0DC}">
      <dsp:nvSpPr>
        <dsp:cNvPr id="0" name=""/>
        <dsp:cNvSpPr/>
      </dsp:nvSpPr>
      <dsp:spPr>
        <a:xfrm>
          <a:off x="1507738" y="2338844"/>
          <a:ext cx="872528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Establishments with 250 or more employees and you are required to keep records but are not in appendix C  must annually submit the 300A.</a:t>
          </a:r>
        </a:p>
      </dsp:txBody>
      <dsp:txXfrm>
        <a:off x="1507738" y="2338844"/>
        <a:ext cx="8725286"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6A973-2419-4831-B054-004ABF6551D0}"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32A6A-8FF5-48F0-BC92-FC957861664B}" type="slidenum">
              <a:rPr lang="en-US" smtClean="0"/>
              <a:t>‹#›</a:t>
            </a:fld>
            <a:endParaRPr lang="en-US"/>
          </a:p>
        </p:txBody>
      </p:sp>
    </p:spTree>
    <p:extLst>
      <p:ext uri="{BB962C8B-B14F-4D97-AF65-F5344CB8AC3E}">
        <p14:creationId xmlns:p14="http://schemas.microsoft.com/office/powerpoint/2010/main" val="143898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1</a:t>
            </a:fld>
            <a:endParaRPr lang="en-US"/>
          </a:p>
        </p:txBody>
      </p:sp>
    </p:spTree>
    <p:extLst>
      <p:ext uri="{BB962C8B-B14F-4D97-AF65-F5344CB8AC3E}">
        <p14:creationId xmlns:p14="http://schemas.microsoft.com/office/powerpoint/2010/main" val="129767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FFE82-51D3-3B65-1A7B-EECFB09CB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26EF6-F896-FEDA-ED57-32DD7BF4A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70A89-86B8-F0E7-C29E-C0ED8E25094E}"/>
              </a:ext>
            </a:extLst>
          </p:cNvPr>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dirty="0"/>
              <a:t>The respondent will need to read the terms of agreement.  They will need to click the box and that will generate the account, and automatically emails a confirmation Notification to the user with a link to create a password</a:t>
            </a:r>
          </a:p>
        </p:txBody>
      </p:sp>
      <p:sp>
        <p:nvSpPr>
          <p:cNvPr id="4" name="Slide Number Placeholder 3">
            <a:extLst>
              <a:ext uri="{FF2B5EF4-FFF2-40B4-BE49-F238E27FC236}">
                <a16:creationId xmlns:a16="http://schemas.microsoft.com/office/drawing/2014/main" id="{161A4CB8-B487-8DE1-3ADF-BB5ABFABC5F3}"/>
              </a:ext>
            </a:extLst>
          </p:cNvPr>
          <p:cNvSpPr>
            <a:spLocks noGrp="1"/>
          </p:cNvSpPr>
          <p:nvPr>
            <p:ph type="sldNum" sz="quarter" idx="5"/>
          </p:nvPr>
        </p:nvSpPr>
        <p:spPr/>
        <p:txBody>
          <a:bodyPr/>
          <a:lstStyle/>
          <a:p>
            <a:fld id="{30232A6A-8FF5-48F0-BC92-FC957861664B}" type="slidenum">
              <a:rPr lang="en-US" smtClean="0"/>
              <a:t>10</a:t>
            </a:fld>
            <a:endParaRPr lang="en-US"/>
          </a:p>
        </p:txBody>
      </p:sp>
    </p:spTree>
    <p:extLst>
      <p:ext uri="{BB962C8B-B14F-4D97-AF65-F5344CB8AC3E}">
        <p14:creationId xmlns:p14="http://schemas.microsoft.com/office/powerpoint/2010/main" val="24725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3D02-22F4-41EB-74D5-A6DF2F015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9914-D77B-4AE8-D6FE-69CD89DE9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3BC88-4DF8-B21A-F7FF-663DAA0213CD}"/>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t>Next the user will need to create their own login.gov account.</a:t>
            </a:r>
          </a:p>
          <a:p>
            <a:pPr marL="342900" marR="0" lvl="0" indent="-342900">
              <a:lnSpc>
                <a:spcPct val="107000"/>
              </a:lnSpc>
              <a:spcBef>
                <a:spcPts val="0"/>
              </a:spcBef>
              <a:spcAft>
                <a:spcPts val="0"/>
              </a:spcAft>
              <a:buFont typeface="Symbol" panose="05050102010706020507" pitchFamily="18" charset="2"/>
              <a:buChar char=""/>
            </a:pPr>
            <a:r>
              <a:rPr lang="en-US" dirty="0"/>
              <a:t>Step 1 is to proceed to the injury Tracking Application login screen and select the sign in with login .gov tile.</a:t>
            </a:r>
          </a:p>
        </p:txBody>
      </p:sp>
      <p:sp>
        <p:nvSpPr>
          <p:cNvPr id="4" name="Slide Number Placeholder 3">
            <a:extLst>
              <a:ext uri="{FF2B5EF4-FFF2-40B4-BE49-F238E27FC236}">
                <a16:creationId xmlns:a16="http://schemas.microsoft.com/office/drawing/2014/main" id="{7ADD2B73-2376-2A05-1096-71D77B3E92BA}"/>
              </a:ext>
            </a:extLst>
          </p:cNvPr>
          <p:cNvSpPr>
            <a:spLocks noGrp="1"/>
          </p:cNvSpPr>
          <p:nvPr>
            <p:ph type="sldNum" sz="quarter" idx="5"/>
          </p:nvPr>
        </p:nvSpPr>
        <p:spPr/>
        <p:txBody>
          <a:bodyPr/>
          <a:lstStyle/>
          <a:p>
            <a:fld id="{30232A6A-8FF5-48F0-BC92-FC957861664B}" type="slidenum">
              <a:rPr lang="en-US" smtClean="0"/>
              <a:t>11</a:t>
            </a:fld>
            <a:endParaRPr lang="en-US"/>
          </a:p>
        </p:txBody>
      </p:sp>
    </p:spTree>
    <p:extLst>
      <p:ext uri="{BB962C8B-B14F-4D97-AF65-F5344CB8AC3E}">
        <p14:creationId xmlns:p14="http://schemas.microsoft.com/office/powerpoint/2010/main" val="218150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C2AA-07E4-9546-21C7-921580384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953D3-2478-1F4C-8B87-CF8E45818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81369-3C8B-D00B-18B6-A760269444AF}"/>
              </a:ext>
            </a:extLst>
          </p:cNvPr>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dirty="0"/>
              <a:t>Each user creates their own login/gov account.</a:t>
            </a:r>
          </a:p>
          <a:p>
            <a:pPr marL="285750" marR="0" lvl="0" indent="-285750">
              <a:lnSpc>
                <a:spcPct val="107000"/>
              </a:lnSpc>
              <a:spcBef>
                <a:spcPts val="0"/>
              </a:spcBef>
              <a:spcAft>
                <a:spcPts val="800"/>
              </a:spcAft>
              <a:buFont typeface="Arial" panose="020B0604020202020204" pitchFamily="34" charset="0"/>
              <a:buChar char="•"/>
            </a:pPr>
            <a:r>
              <a:rPr lang="en-US" dirty="0"/>
              <a:t>There is a login .gov page that is for the ITA.</a:t>
            </a:r>
          </a:p>
          <a:p>
            <a:pPr marL="285750" marR="0" lvl="0" indent="-285750">
              <a:lnSpc>
                <a:spcPct val="107000"/>
              </a:lnSpc>
              <a:spcBef>
                <a:spcPts val="0"/>
              </a:spcBef>
              <a:spcAft>
                <a:spcPts val="800"/>
              </a:spcAft>
              <a:buFont typeface="Arial" panose="020B0604020202020204" pitchFamily="34" charset="0"/>
              <a:buChar char="•"/>
            </a:pPr>
            <a:r>
              <a:rPr lang="en-US" dirty="0"/>
              <a:t>It is important to note that the ITA and </a:t>
            </a:r>
            <a:r>
              <a:rPr lang="en-US" dirty="0" err="1"/>
              <a:t>Login,gov</a:t>
            </a:r>
            <a:r>
              <a:rPr lang="en-US" dirty="0"/>
              <a:t> MUST use the same email addresses.</a:t>
            </a:r>
          </a:p>
          <a:p>
            <a:pPr marL="285750" marR="0" lvl="0" indent="-285750">
              <a:lnSpc>
                <a:spcPct val="107000"/>
              </a:lnSpc>
              <a:spcBef>
                <a:spcPts val="0"/>
              </a:spcBef>
              <a:spcAft>
                <a:spcPts val="800"/>
              </a:spcAft>
              <a:buFont typeface="Arial" panose="020B0604020202020204" pitchFamily="34" charset="0"/>
              <a:buChar char="•"/>
            </a:pPr>
            <a:r>
              <a:rPr lang="en-US" dirty="0"/>
              <a:t>OSHA does not have control over the Login.gov account creation procedures.  If the employer is having trouble creating their account they must contact the </a:t>
            </a:r>
            <a:r>
              <a:rPr lang="en-US" dirty="0" err="1"/>
              <a:t>LOGIN,gov</a:t>
            </a:r>
            <a:r>
              <a:rPr lang="en-US" dirty="0"/>
              <a:t> help desk at www.login.gov/contact/</a:t>
            </a:r>
          </a:p>
          <a:p>
            <a:pPr marL="285750" marR="0" lvl="0" indent="-285750">
              <a:lnSpc>
                <a:spcPct val="107000"/>
              </a:lnSpc>
              <a:spcBef>
                <a:spcPts val="0"/>
              </a:spcBef>
              <a:spcAft>
                <a:spcPts val="800"/>
              </a:spcAft>
              <a:buFont typeface="Arial" panose="020B0604020202020204" pitchFamily="34" charset="0"/>
              <a:buChar char="•"/>
            </a:pPr>
            <a:r>
              <a:rPr lang="en-US" dirty="0"/>
              <a:t>Once both the ITA and </a:t>
            </a:r>
            <a:r>
              <a:rPr lang="en-US" dirty="0" err="1"/>
              <a:t>Login.Gov</a:t>
            </a:r>
            <a:r>
              <a:rPr lang="en-US" dirty="0"/>
              <a:t> accounts are created you can log into the ITA.</a:t>
            </a:r>
          </a:p>
        </p:txBody>
      </p:sp>
      <p:sp>
        <p:nvSpPr>
          <p:cNvPr id="4" name="Slide Number Placeholder 3">
            <a:extLst>
              <a:ext uri="{FF2B5EF4-FFF2-40B4-BE49-F238E27FC236}">
                <a16:creationId xmlns:a16="http://schemas.microsoft.com/office/drawing/2014/main" id="{5F8CBB81-DCFA-7481-7768-51C9286D16A3}"/>
              </a:ext>
            </a:extLst>
          </p:cNvPr>
          <p:cNvSpPr>
            <a:spLocks noGrp="1"/>
          </p:cNvSpPr>
          <p:nvPr>
            <p:ph type="sldNum" sz="quarter" idx="5"/>
          </p:nvPr>
        </p:nvSpPr>
        <p:spPr/>
        <p:txBody>
          <a:bodyPr/>
          <a:lstStyle/>
          <a:p>
            <a:fld id="{30232A6A-8FF5-48F0-BC92-FC957861664B}" type="slidenum">
              <a:rPr lang="en-US" smtClean="0"/>
              <a:t>12</a:t>
            </a:fld>
            <a:endParaRPr lang="en-US"/>
          </a:p>
        </p:txBody>
      </p:sp>
    </p:spTree>
    <p:extLst>
      <p:ext uri="{BB962C8B-B14F-4D97-AF65-F5344CB8AC3E}">
        <p14:creationId xmlns:p14="http://schemas.microsoft.com/office/powerpoint/2010/main" val="114400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that spells out when the due date is above. The date that the data needs to be submitted by is March 2</a:t>
            </a:r>
            <a:r>
              <a:rPr lang="en-US" baseline="30000" dirty="0"/>
              <a:t>nd</a:t>
            </a:r>
            <a:r>
              <a:rPr lang="en-US" dirty="0"/>
              <a:t>.  The employers can start submitting as early as January 2</a:t>
            </a:r>
            <a:r>
              <a:rPr lang="en-US" baseline="30000" dirty="0"/>
              <a:t>nd</a:t>
            </a:r>
            <a:r>
              <a:rPr lang="en-US" dirty="0"/>
              <a:t>. </a:t>
            </a:r>
          </a:p>
        </p:txBody>
      </p:sp>
      <p:sp>
        <p:nvSpPr>
          <p:cNvPr id="4" name="Slide Number Placeholder 3"/>
          <p:cNvSpPr>
            <a:spLocks noGrp="1"/>
          </p:cNvSpPr>
          <p:nvPr>
            <p:ph type="sldNum" sz="quarter" idx="5"/>
          </p:nvPr>
        </p:nvSpPr>
        <p:spPr/>
        <p:txBody>
          <a:bodyPr/>
          <a:lstStyle/>
          <a:p>
            <a:fld id="{30232A6A-8FF5-48F0-BC92-FC957861664B}" type="slidenum">
              <a:rPr lang="en-US" smtClean="0"/>
              <a:t>13</a:t>
            </a:fld>
            <a:endParaRPr lang="en-US"/>
          </a:p>
        </p:txBody>
      </p:sp>
    </p:spTree>
    <p:extLst>
      <p:ext uri="{BB962C8B-B14F-4D97-AF65-F5344CB8AC3E}">
        <p14:creationId xmlns:p14="http://schemas.microsoft.com/office/powerpoint/2010/main" val="194644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helpful links in the Injury tracking Application Page.  </a:t>
            </a:r>
          </a:p>
          <a:p>
            <a:endParaRPr lang="en-US" dirty="0"/>
          </a:p>
          <a:p>
            <a:pPr marL="171450" indent="-171450">
              <a:buFont typeface="Arial" panose="020B0604020202020204" pitchFamily="34" charset="0"/>
              <a:buChar char="•"/>
            </a:pPr>
            <a:r>
              <a:rPr lang="en-US" dirty="0"/>
              <a:t>First Time reporting to ITA – How to tutorials, OSHA Requirements, and ITA Account Information.</a:t>
            </a:r>
          </a:p>
          <a:p>
            <a:pPr marL="171450" indent="-171450">
              <a:buFont typeface="Arial" panose="020B0604020202020204" pitchFamily="34" charset="0"/>
              <a:buChar char="•"/>
            </a:pPr>
            <a:r>
              <a:rPr lang="en-US" dirty="0"/>
              <a:t>FAQ Page – Helpful links for many frequently asked Questions. Click on the links to see the information. </a:t>
            </a:r>
          </a:p>
          <a:p>
            <a:pPr marL="171450" indent="-171450">
              <a:buFont typeface="Arial" panose="020B0604020202020204" pitchFamily="34" charset="0"/>
              <a:buChar char="•"/>
            </a:pPr>
            <a:r>
              <a:rPr lang="en-US" dirty="0"/>
              <a:t>OSHA Injury and Illness Recordkeeping – Pages 21 and 22 the Electronic Submission of Injury and Illness Records to OSHA</a:t>
            </a:r>
          </a:p>
          <a:p>
            <a:pPr marL="171450" indent="-171450">
              <a:buFont typeface="Arial" panose="020B0604020202020204" pitchFamily="34" charset="0"/>
              <a:buChar char="•"/>
            </a:pPr>
            <a:r>
              <a:rPr lang="en-US" dirty="0"/>
              <a:t>Need Assistance – the help request form link will help you submit a request for assistance </a:t>
            </a:r>
          </a:p>
          <a:p>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14</a:t>
            </a:fld>
            <a:endParaRPr lang="en-US"/>
          </a:p>
        </p:txBody>
      </p:sp>
    </p:spTree>
    <p:extLst>
      <p:ext uri="{BB962C8B-B14F-4D97-AF65-F5344CB8AC3E}">
        <p14:creationId xmlns:p14="http://schemas.microsoft.com/office/powerpoint/2010/main" val="165931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your convivence there are web addresses on this Reference Page for </a:t>
            </a:r>
            <a:r>
              <a:rPr lang="en-US"/>
              <a:t>additional information.</a:t>
            </a:r>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15</a:t>
            </a:fld>
            <a:endParaRPr lang="en-US"/>
          </a:p>
        </p:txBody>
      </p:sp>
    </p:spTree>
    <p:extLst>
      <p:ext uri="{BB962C8B-B14F-4D97-AF65-F5344CB8AC3E}">
        <p14:creationId xmlns:p14="http://schemas.microsoft.com/office/powerpoint/2010/main" val="15244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dirty="0"/>
              <a:t>OSHA’s electronic reporting requirements are based on the industry classification of the establishment not the industry classification of the firm.  </a:t>
            </a:r>
          </a:p>
          <a:p>
            <a:pPr marL="171450" indent="-171450">
              <a:lnSpc>
                <a:spcPct val="100000"/>
              </a:lnSpc>
              <a:buFont typeface="Arial" panose="020B0604020202020204" pitchFamily="34" charset="0"/>
              <a:buChar char="•"/>
            </a:pPr>
            <a:r>
              <a:rPr lang="en-US" dirty="0"/>
              <a:t>OSHA defines an establishment as a single location of where services or industrial operations are performed. </a:t>
            </a:r>
          </a:p>
          <a:p>
            <a:pPr marL="171450" indent="-171450">
              <a:lnSpc>
                <a:spcPct val="100000"/>
              </a:lnSpc>
              <a:buFont typeface="Arial" panose="020B0604020202020204" pitchFamily="34" charset="0"/>
              <a:buChar char="•"/>
            </a:pPr>
            <a:r>
              <a:rPr lang="en-US" dirty="0"/>
              <a:t>It is a requirement to submit your data for </a:t>
            </a:r>
            <a:r>
              <a:rPr lang="en-US" u="sng" dirty="0"/>
              <a:t>each </a:t>
            </a:r>
            <a:r>
              <a:rPr lang="en-US" dirty="0"/>
              <a:t>establishment. </a:t>
            </a:r>
          </a:p>
          <a:p>
            <a:pPr marL="171450" indent="-171450">
              <a:lnSpc>
                <a:spcPct val="100000"/>
              </a:lnSpc>
              <a:buFont typeface="Arial" panose="020B0604020202020204" pitchFamily="34" charset="0"/>
              <a:buChar char="•"/>
            </a:pPr>
            <a:r>
              <a:rPr lang="en-US" dirty="0"/>
              <a:t>The respondent can submit the data through the web form if there are a few establishments. </a:t>
            </a:r>
          </a:p>
          <a:p>
            <a:pPr marL="171450" indent="-171450">
              <a:lnSpc>
                <a:spcPct val="100000"/>
              </a:lnSpc>
              <a:buFont typeface="Arial" panose="020B0604020202020204" pitchFamily="34" charset="0"/>
              <a:buChar char="•"/>
            </a:pPr>
            <a:r>
              <a:rPr lang="en-US" dirty="0"/>
              <a:t>If there are multiple establishments, it is recommended to submit data with a CSV file or if there are many cases from one or more establishments.  This will save the employer time. </a:t>
            </a:r>
          </a:p>
          <a:p>
            <a:pPr marL="171450" indent="-171450">
              <a:lnSpc>
                <a:spcPct val="100000"/>
              </a:lnSpc>
              <a:buFont typeface="Arial" panose="020B0604020202020204" pitchFamily="34" charset="0"/>
              <a:buChar char="•"/>
            </a:pPr>
            <a:r>
              <a:rPr lang="en-US" dirty="0"/>
              <a:t>An API is an Application Programming Interface.</a:t>
            </a:r>
          </a:p>
        </p:txBody>
      </p:sp>
      <p:sp>
        <p:nvSpPr>
          <p:cNvPr id="4" name="Slide Number Placeholder 3"/>
          <p:cNvSpPr>
            <a:spLocks noGrp="1"/>
          </p:cNvSpPr>
          <p:nvPr>
            <p:ph type="sldNum" sz="quarter" idx="5"/>
          </p:nvPr>
        </p:nvSpPr>
        <p:spPr/>
        <p:txBody>
          <a:bodyPr/>
          <a:lstStyle/>
          <a:p>
            <a:fld id="{30232A6A-8FF5-48F0-BC92-FC957861664B}" type="slidenum">
              <a:rPr lang="en-US" smtClean="0"/>
              <a:t>2</a:t>
            </a:fld>
            <a:endParaRPr lang="en-US"/>
          </a:p>
        </p:txBody>
      </p:sp>
    </p:spTree>
    <p:extLst>
      <p:ext uri="{BB962C8B-B14F-4D97-AF65-F5344CB8AC3E}">
        <p14:creationId xmlns:p14="http://schemas.microsoft.com/office/powerpoint/2010/main" val="96693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asked where the rule says that they must report their data to OSHA.  The reference is found in Part 11, Recording and Reporting of Occupational Injuries and Illnesses.  It is found in Rule 408.22141.  The employer will need to know their NAICS code and their employee count to determine if they need to report or not. They will also need their injury logs available. </a:t>
            </a:r>
          </a:p>
        </p:txBody>
      </p:sp>
      <p:sp>
        <p:nvSpPr>
          <p:cNvPr id="4" name="Slide Number Placeholder 3"/>
          <p:cNvSpPr>
            <a:spLocks noGrp="1"/>
          </p:cNvSpPr>
          <p:nvPr>
            <p:ph type="sldNum" sz="quarter" idx="5"/>
          </p:nvPr>
        </p:nvSpPr>
        <p:spPr/>
        <p:txBody>
          <a:bodyPr/>
          <a:lstStyle/>
          <a:p>
            <a:fld id="{30232A6A-8FF5-48F0-BC92-FC957861664B}" type="slidenum">
              <a:rPr lang="en-US" smtClean="0"/>
              <a:t>3</a:t>
            </a:fld>
            <a:endParaRPr lang="en-US"/>
          </a:p>
        </p:txBody>
      </p:sp>
    </p:spTree>
    <p:extLst>
      <p:ext uri="{BB962C8B-B14F-4D97-AF65-F5344CB8AC3E}">
        <p14:creationId xmlns:p14="http://schemas.microsoft.com/office/powerpoint/2010/main" val="78885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Appendix A- Employers are not required to keep MIOSHA injury and illness records unless they are asked, in writing by OSHA or the Bureau of Labor statistics, or a state agency operating under the authority of OSHA or the BLS.  They are still expected to report any employee’s fatality, in-patient hospitalization, amputation, or loss of eye.</a:t>
            </a:r>
          </a:p>
          <a:p>
            <a:pPr marL="171450" indent="-171450">
              <a:buFont typeface="Arial" panose="020B0604020202020204" pitchFamily="34" charset="0"/>
              <a:buChar char="•"/>
            </a:pPr>
            <a:r>
              <a:rPr lang="en-US" dirty="0"/>
              <a:t>Appendix B- Mandatory Annual Electronic Submission of MIOSHA Form 300A “Summary of work-related illnesses by establishments with 20-249 employees in Designated Industries.</a:t>
            </a:r>
          </a:p>
          <a:p>
            <a:pPr marL="171450" indent="-171450">
              <a:buFont typeface="Arial" panose="020B0604020202020204" pitchFamily="34" charset="0"/>
              <a:buChar char="•"/>
            </a:pPr>
            <a:r>
              <a:rPr lang="en-US" dirty="0"/>
              <a:t>Appendix C- Annual Electronic Submission of MIOSHA Form 300 Log of work-Related injuries and illnesses and OSHA Form 301 injury and illnesses incident report by Establishments with 100 or More employees in designated industries. </a:t>
            </a:r>
          </a:p>
        </p:txBody>
      </p:sp>
      <p:sp>
        <p:nvSpPr>
          <p:cNvPr id="4" name="Slide Number Placeholder 3"/>
          <p:cNvSpPr>
            <a:spLocks noGrp="1"/>
          </p:cNvSpPr>
          <p:nvPr>
            <p:ph type="sldNum" sz="quarter" idx="5"/>
          </p:nvPr>
        </p:nvSpPr>
        <p:spPr/>
        <p:txBody>
          <a:bodyPr/>
          <a:lstStyle/>
          <a:p>
            <a:fld id="{30232A6A-8FF5-48F0-BC92-FC957861664B}" type="slidenum">
              <a:rPr lang="en-US" smtClean="0"/>
              <a:t>4</a:t>
            </a:fld>
            <a:endParaRPr lang="en-US"/>
          </a:p>
        </p:txBody>
      </p:sp>
    </p:spTree>
    <p:extLst>
      <p:ext uri="{BB962C8B-B14F-4D97-AF65-F5344CB8AC3E}">
        <p14:creationId xmlns:p14="http://schemas.microsoft.com/office/powerpoint/2010/main" val="36084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sometimes need guidance to determine if they need to report their 300A annual summary. </a:t>
            </a:r>
          </a:p>
          <a:p>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5</a:t>
            </a:fld>
            <a:endParaRPr lang="en-US"/>
          </a:p>
        </p:txBody>
      </p:sp>
    </p:spTree>
    <p:extLst>
      <p:ext uri="{BB962C8B-B14F-4D97-AF65-F5344CB8AC3E}">
        <p14:creationId xmlns:p14="http://schemas.microsoft.com/office/powerpoint/2010/main" val="256815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the establishments that have over 100 employees that are in Appendix C must annually file their 300,300A and 301 logs.</a:t>
            </a:r>
          </a:p>
          <a:p>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6</a:t>
            </a:fld>
            <a:endParaRPr lang="en-US"/>
          </a:p>
        </p:txBody>
      </p:sp>
    </p:spTree>
    <p:extLst>
      <p:ext uri="{BB962C8B-B14F-4D97-AF65-F5344CB8AC3E}">
        <p14:creationId xmlns:p14="http://schemas.microsoft.com/office/powerpoint/2010/main" val="74905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application will help respondents determine if they need to submit their Injury and Illness data to OSHA.</a:t>
            </a:r>
          </a:p>
          <a:p>
            <a:pPr marL="171450" indent="-171450">
              <a:buFont typeface="Arial" panose="020B0604020202020204" pitchFamily="34" charset="0"/>
              <a:buChar char="•"/>
            </a:pPr>
            <a:r>
              <a:rPr lang="en-US" dirty="0"/>
              <a:t>The respondent would answer the 4 questions on the slide.  </a:t>
            </a:r>
          </a:p>
          <a:p>
            <a:pPr marL="171450" indent="-171450">
              <a:buFont typeface="Arial" panose="020B0604020202020204" pitchFamily="34" charset="0"/>
              <a:buChar char="•"/>
            </a:pPr>
            <a:r>
              <a:rPr lang="en-US" dirty="0"/>
              <a:t>The first question is what state are you in?</a:t>
            </a:r>
          </a:p>
          <a:p>
            <a:pPr marL="171450" indent="-171450">
              <a:buFont typeface="Arial" panose="020B0604020202020204" pitchFamily="34" charset="0"/>
              <a:buChar char="•"/>
            </a:pPr>
            <a:r>
              <a:rPr lang="en-US" dirty="0"/>
              <a:t>The second question is do you have 11 or more employees during the previous year?</a:t>
            </a:r>
          </a:p>
          <a:p>
            <a:pPr marL="171450" indent="-171450">
              <a:buFont typeface="Arial" panose="020B0604020202020204" pitchFamily="34" charset="0"/>
              <a:buChar char="•"/>
            </a:pPr>
            <a:r>
              <a:rPr lang="en-US" dirty="0"/>
              <a:t>The third question is what was your peak employment from the previous year?</a:t>
            </a:r>
          </a:p>
          <a:p>
            <a:pPr marL="171450" indent="-171450">
              <a:buFont typeface="Arial" panose="020B0604020202020204" pitchFamily="34" charset="0"/>
              <a:buChar char="•"/>
            </a:pPr>
            <a:r>
              <a:rPr lang="en-US" dirty="0"/>
              <a:t>The fourth question is the establishment a government facility?</a:t>
            </a:r>
          </a:p>
          <a:p>
            <a:pPr marL="171450" indent="-171450">
              <a:buFont typeface="Arial" panose="020B0604020202020204" pitchFamily="34" charset="0"/>
              <a:buChar char="•"/>
            </a:pPr>
            <a:r>
              <a:rPr lang="en-US" dirty="0"/>
              <a:t>The  final field is asking for the NAICS code field. The application will allow the respondent to start to enter the NAICS code or start to enter the description of what their business does and will allow the employer to select the code from the list. </a:t>
            </a:r>
          </a:p>
        </p:txBody>
      </p:sp>
      <p:sp>
        <p:nvSpPr>
          <p:cNvPr id="4" name="Slide Number Placeholder 3"/>
          <p:cNvSpPr>
            <a:spLocks noGrp="1"/>
          </p:cNvSpPr>
          <p:nvPr>
            <p:ph type="sldNum" sz="quarter" idx="5"/>
          </p:nvPr>
        </p:nvSpPr>
        <p:spPr/>
        <p:txBody>
          <a:bodyPr/>
          <a:lstStyle/>
          <a:p>
            <a:fld id="{30232A6A-8FF5-48F0-BC92-FC957861664B}" type="slidenum">
              <a:rPr lang="en-US" smtClean="0"/>
              <a:t>7</a:t>
            </a:fld>
            <a:endParaRPr lang="en-US"/>
          </a:p>
        </p:txBody>
      </p:sp>
    </p:spTree>
    <p:extLst>
      <p:ext uri="{BB962C8B-B14F-4D97-AF65-F5344CB8AC3E}">
        <p14:creationId xmlns:p14="http://schemas.microsoft.com/office/powerpoint/2010/main" val="177267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important to note that OSHA will only accept information that is submitted through the ITA(Injury Tacking Application) website.  </a:t>
            </a:r>
          </a:p>
          <a:p>
            <a:pPr marL="285750" marR="0" lvl="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data cannot be mailed or emailed to OSHA.</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A link for the high hazard industry list is provided on this slide. </a:t>
            </a:r>
            <a:endParaRPr lang="en-US" dirty="0"/>
          </a:p>
        </p:txBody>
      </p:sp>
      <p:sp>
        <p:nvSpPr>
          <p:cNvPr id="4" name="Slide Number Placeholder 3"/>
          <p:cNvSpPr>
            <a:spLocks noGrp="1"/>
          </p:cNvSpPr>
          <p:nvPr>
            <p:ph type="sldNum" sz="quarter" idx="5"/>
          </p:nvPr>
        </p:nvSpPr>
        <p:spPr/>
        <p:txBody>
          <a:bodyPr/>
          <a:lstStyle/>
          <a:p>
            <a:fld id="{30232A6A-8FF5-48F0-BC92-FC957861664B}" type="slidenum">
              <a:rPr lang="en-US" smtClean="0"/>
              <a:t>8</a:t>
            </a:fld>
            <a:endParaRPr lang="en-US"/>
          </a:p>
        </p:txBody>
      </p:sp>
    </p:spTree>
    <p:extLst>
      <p:ext uri="{BB962C8B-B14F-4D97-AF65-F5344CB8AC3E}">
        <p14:creationId xmlns:p14="http://schemas.microsoft.com/office/powerpoint/2010/main" val="17630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57A3-98A1-0C81-6FA4-47A02CAA8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06FC7-EF70-46E7-FE17-21CB40B3A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AC13C-9A33-3F6E-FE00-B764392245B4}"/>
              </a:ext>
            </a:extLst>
          </p:cNvPr>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a:extLst>
              <a:ext uri="{FF2B5EF4-FFF2-40B4-BE49-F238E27FC236}">
                <a16:creationId xmlns:a16="http://schemas.microsoft.com/office/drawing/2014/main" id="{19129086-180D-562E-40C8-7D1B647ED8C5}"/>
              </a:ext>
            </a:extLst>
          </p:cNvPr>
          <p:cNvSpPr>
            <a:spLocks noGrp="1"/>
          </p:cNvSpPr>
          <p:nvPr>
            <p:ph type="sldNum" sz="quarter" idx="5"/>
          </p:nvPr>
        </p:nvSpPr>
        <p:spPr/>
        <p:txBody>
          <a:bodyPr/>
          <a:lstStyle/>
          <a:p>
            <a:fld id="{30232A6A-8FF5-48F0-BC92-FC957861664B}" type="slidenum">
              <a:rPr lang="en-US" smtClean="0"/>
              <a:t>9</a:t>
            </a:fld>
            <a:endParaRPr lang="en-US"/>
          </a:p>
        </p:txBody>
      </p:sp>
    </p:spTree>
    <p:extLst>
      <p:ext uri="{BB962C8B-B14F-4D97-AF65-F5344CB8AC3E}">
        <p14:creationId xmlns:p14="http://schemas.microsoft.com/office/powerpoint/2010/main" val="122678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263FB19-CF4C-4DA3-A09E-A9129DB98595}"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74704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392330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70662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21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3605007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63FB19-CF4C-4DA3-A09E-A9129DB98595}"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331932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63FB19-CF4C-4DA3-A09E-A9129DB98595}"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542137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3FB19-CF4C-4DA3-A09E-A9129DB98595}"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63808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3FB19-CF4C-4DA3-A09E-A9129DB98595}"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75038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3FB19-CF4C-4DA3-A09E-A9129DB98595}"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06169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63FB19-CF4C-4DA3-A09E-A9129DB98595}"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9319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179349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63FB19-CF4C-4DA3-A09E-A9129DB98595}"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5348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63FB19-CF4C-4DA3-A09E-A9129DB98595}"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52282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3FB19-CF4C-4DA3-A09E-A9129DB98595}"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229935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57204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3FB19-CF4C-4DA3-A09E-A9129DB98595}"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1DF33-95E1-42DF-A06A-3D5D33E6B4BF}" type="slidenum">
              <a:rPr lang="en-US" smtClean="0"/>
              <a:t>‹#›</a:t>
            </a:fld>
            <a:endParaRPr lang="en-US"/>
          </a:p>
        </p:txBody>
      </p:sp>
    </p:spTree>
    <p:extLst>
      <p:ext uri="{BB962C8B-B14F-4D97-AF65-F5344CB8AC3E}">
        <p14:creationId xmlns:p14="http://schemas.microsoft.com/office/powerpoint/2010/main" val="345708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263FB19-CF4C-4DA3-A09E-A9129DB98595}" type="datetimeFigureOut">
              <a:rPr lang="en-US" smtClean="0"/>
              <a:t>3/2/2026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661DF33-95E1-42DF-A06A-3D5D33E6B4BF}" type="slidenum">
              <a:rPr lang="en-US" smtClean="0"/>
              <a:t>‹#›</a:t>
            </a:fld>
            <a:endParaRPr lang="en-US"/>
          </a:p>
        </p:txBody>
      </p:sp>
    </p:spTree>
    <p:extLst>
      <p:ext uri="{BB962C8B-B14F-4D97-AF65-F5344CB8AC3E}">
        <p14:creationId xmlns:p14="http://schemas.microsoft.com/office/powerpoint/2010/main" val="302331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vectorstock.com/royalty-free-vector/march-2-a-leaf-of-the-flip-calendar-with-the-date-vector-4085972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sha.gov/injuryreport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osha.gov/injuryreporting/ita/help-request-form" TargetMode="External"/><Relationship Id="rId5" Type="http://schemas.openxmlformats.org/officeDocument/2006/relationships/hyperlink" Target="https://gcc02.safelinks.protection.outlook.com/?url=https%3A%2F%2Flnks.gd%2Fl%2FeyJhbGciOiJIUzI1NiJ9.eyJidWxsZXRpbl9saW5rX2lkIjoxMDAsInVyaSI6ImJwMjpjbGljayIsInVybCI6Imh0dHBzOi8vd3d3Lm1pY2hpZ2FuLmdvdi9sZW8vLS9tZWRpYS9Qcm9qZWN0L1dlYnNpdGVzL2xlby9Eb2N1bWVudHMvTUlPU0hBL1N0YW5kYXJkcy9BZG1pbmlzdHJhdGl2ZS9BRE1fMTEvQURNXzExX18wOS0xNi0yMDIxLnBkZj9oYXNoPTBEQUE3MDM3REUxMzNEMTlGMjc2NzlGNUQ3NkY3QTdCJnJldj00NjhkMmE5NjFhOGI0YWM5YTYwZWQxNmZkZDRlNmU0ZCZ1dG1fbWVkaXVtPWVtYWlsJnV0bV9zb3VyY2U9Z292ZGVsaXZlcnkiLCJidWxsZXRpbl9pZCI6IjIwMjQwMjE0LjkwMjEyMzgxIn0.kQXYHu8cZkzgeaaJJGJyZwVXmFwPVrymDFKR1oCC_8U%2Fs%2F1023642183%2Fbr%2F237061057377-l&amp;data=05%7C02%7CArchambeaultD%40michigan.gov%7C8bc52e4c58ba4300a72b08dc2d7f7bd5%7Cd5fb7087377742ad966a892ef47225d1%7C0%7C0%7C638435272761475604%7CUnknown%7CTWFpbGZsb3d8eyJWIjoiMC4wLjAwMDAiLCJQIjoiV2luMzIiLCJBTiI6Ik1haWwiLCJXVCI6Mn0%3D%7C0%7C%7C%7C&amp;sdata=b2qvvD3zz63VfkD4ABskkPQza8MealBeM8lseHz7A%2FU%3D&amp;reserved=0" TargetMode="External"/><Relationship Id="rId4" Type="http://schemas.openxmlformats.org/officeDocument/2006/relationships/hyperlink" Target="https://www.osha.gov/injuryreporting/faq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AOe7bHs9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inclipart.com/maxpin/TmJTow/" TargetMode="External"/><Relationship Id="rId5" Type="http://schemas.openxmlformats.org/officeDocument/2006/relationships/image" Target="../media/image22.png"/><Relationship Id="rId4" Type="http://schemas.openxmlformats.org/officeDocument/2006/relationships/hyperlink" Target="https://gcc02.safelinks.protection.outlook.com/?url=https%3A%2F%2Flnks.gd%2Fl%2FeyJhbGciOiJIUzI1NiJ9.eyJidWxsZXRpbl9saW5rX2lkIjoxMDAsInVyaSI6ImJwMjpjbGljayIsInVybCI6Imh0dHBzOi8vd3d3Lm1pY2hpZ2FuLmdvdi9sZW8vLS9tZWRpYS9Qcm9qZWN0L1dlYnNpdGVzL2xlby9Eb2N1bWVudHMvTUlPU0hBL1N0YW5kYXJkcy9BZG1pbmlzdHJhdGl2ZS9BRE1fMTEvQURNXzExX18wOS0xNi0yMDIxLnBkZj9oYXNoPTBEQUE3MDM3REUxMzNEMTlGMjc2NzlGNUQ3NkY3QTdCJnJldj00NjhkMmE5NjFhOGI0YWM5YTYwZWQxNmZkZDRlNmU0ZCZ1dG1fbWVkaXVtPWVtYWlsJnV0bV9zb3VyY2U9Z292ZGVsaXZlcnkiLCJidWxsZXRpbl9pZCI6IjIwMjQwMjE0LjkwMjEyMzgxIn0.kQXYHu8cZkzgeaaJJGJyZwVXmFwPVrymDFKR1oCC_8U%2Fs%2F1023642183%2Fbr%2F237061057377-l&amp;data=05%7C02%7CArchambeaultD%40michigan.gov%7C8bc52e4c58ba4300a72b08dc2d7f7bd5%7Cd5fb7087377742ad966a892ef47225d1%7C0%7C0%7C638435272761475604%7CUnknown%7CTWFpbGZsb3d8eyJWIjoiMC4wLjAwMDAiLCJQIjoiV2luMzIiLCJBTiI6Ik1haWwiLCJXVCI6Mn0%3D%7C0%7C%7C%7C&amp;sdata=b2qvvD3zz63VfkD4ABskkPQza8MealBeM8lseHz7A%2FU%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desktop-terminal-workstation-153893/"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0422F8C-F935-FE5F-BC79-124371F9310E}"/>
              </a:ext>
            </a:extLst>
          </p:cNvPr>
          <p:cNvSpPr>
            <a:spLocks noGrp="1"/>
          </p:cNvSpPr>
          <p:nvPr>
            <p:ph type="ctrTitle"/>
          </p:nvPr>
        </p:nvSpPr>
        <p:spPr>
          <a:xfrm>
            <a:off x="4377313" y="687388"/>
            <a:ext cx="6290687" cy="5483225"/>
          </a:xfrm>
          <a:effectLst/>
        </p:spPr>
        <p:txBody>
          <a:bodyPr wrap="square" anchor="ctr">
            <a:normAutofit/>
          </a:bodyPr>
          <a:lstStyle/>
          <a:p>
            <a:pPr algn="l"/>
            <a:r>
              <a:rPr lang="en-US" sz="7200" dirty="0">
                <a:solidFill>
                  <a:schemeClr val="tx1">
                    <a:lumMod val="95000"/>
                  </a:schemeClr>
                </a:solidFill>
              </a:rPr>
              <a:t>Recordkeeping and Reporting</a:t>
            </a:r>
          </a:p>
        </p:txBody>
      </p:sp>
      <p:sp>
        <p:nvSpPr>
          <p:cNvPr id="3" name="Subtitle 2">
            <a:extLst>
              <a:ext uri="{FF2B5EF4-FFF2-40B4-BE49-F238E27FC236}">
                <a16:creationId xmlns:a16="http://schemas.microsoft.com/office/drawing/2014/main" id="{0A189DBE-40CE-0920-A3A7-7C87AC743D86}"/>
              </a:ext>
            </a:extLst>
          </p:cNvPr>
          <p:cNvSpPr>
            <a:spLocks noGrp="1"/>
          </p:cNvSpPr>
          <p:nvPr>
            <p:ph type="subTitle" idx="1"/>
          </p:nvPr>
        </p:nvSpPr>
        <p:spPr>
          <a:xfrm>
            <a:off x="838200" y="1295400"/>
            <a:ext cx="2895646" cy="4267200"/>
          </a:xfrm>
        </p:spPr>
        <p:txBody>
          <a:bodyPr anchor="ctr">
            <a:normAutofit/>
          </a:bodyPr>
          <a:lstStyle/>
          <a:p>
            <a:r>
              <a:rPr lang="en-US" sz="2400" dirty="0">
                <a:solidFill>
                  <a:schemeClr val="tx1">
                    <a:lumMod val="95000"/>
                  </a:schemeClr>
                </a:solidFill>
              </a:rPr>
              <a:t>Technical Services Division, MIOSHA</a:t>
            </a:r>
          </a:p>
        </p:txBody>
      </p:sp>
      <p:cxnSp>
        <p:nvCxnSpPr>
          <p:cNvPr id="13" name="Straight Connector 12">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7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FDC2-0295-C90E-8A1D-98D78AE9B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2FD03-6BB5-097B-FA62-3B685F5C1D91}"/>
              </a:ext>
            </a:extLst>
          </p:cNvPr>
          <p:cNvSpPr>
            <a:spLocks noGrp="1"/>
          </p:cNvSpPr>
          <p:nvPr>
            <p:ph type="title"/>
          </p:nvPr>
        </p:nvSpPr>
        <p:spPr>
          <a:xfrm>
            <a:off x="232559" y="186267"/>
            <a:ext cx="10515600" cy="1325563"/>
          </a:xfrm>
        </p:spPr>
        <p:txBody>
          <a:bodyPr>
            <a:normAutofit fontScale="90000"/>
          </a:bodyPr>
          <a:lstStyle/>
          <a:p>
            <a:r>
              <a:rPr lang="en-US" b="1" dirty="0">
                <a:latin typeface="Arial" panose="020B0604020202020204" pitchFamily="34" charset="0"/>
                <a:ea typeface="Microsoft Sans Serif" panose="020B0604020202020204" pitchFamily="34" charset="0"/>
                <a:cs typeface="Arial" panose="020B0604020202020204" pitchFamily="34" charset="0"/>
              </a:rPr>
              <a:t>Create ITA Account (cont.)</a:t>
            </a:r>
            <a:br>
              <a:rPr lang="en-US" dirty="0"/>
            </a:br>
            <a:endParaRPr lang="en-US" dirty="0"/>
          </a:p>
        </p:txBody>
      </p:sp>
      <p:pic>
        <p:nvPicPr>
          <p:cNvPr id="6" name="Content Placeholder 5">
            <a:extLst>
              <a:ext uri="{FF2B5EF4-FFF2-40B4-BE49-F238E27FC236}">
                <a16:creationId xmlns:a16="http://schemas.microsoft.com/office/drawing/2014/main" id="{A513A689-E639-B69C-634C-9A15512A1B56}"/>
              </a:ext>
            </a:extLst>
          </p:cNvPr>
          <p:cNvPicPr>
            <a:picLocks noGrp="1" noChangeAspect="1"/>
          </p:cNvPicPr>
          <p:nvPr>
            <p:ph idx="1"/>
          </p:nvPr>
        </p:nvPicPr>
        <p:blipFill>
          <a:blip r:embed="rId3"/>
          <a:stretch>
            <a:fillRect/>
          </a:stretch>
        </p:blipFill>
        <p:spPr>
          <a:xfrm>
            <a:off x="1443841" y="1104046"/>
            <a:ext cx="8957459" cy="5360127"/>
          </a:xfrm>
          <a:prstGeom prst="rect">
            <a:avLst/>
          </a:prstGeom>
        </p:spPr>
      </p:pic>
    </p:spTree>
    <p:extLst>
      <p:ext uri="{BB962C8B-B14F-4D97-AF65-F5344CB8AC3E}">
        <p14:creationId xmlns:p14="http://schemas.microsoft.com/office/powerpoint/2010/main" val="208750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4CDB-3EA1-DD6E-2522-C4B787E2C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5A2EF-08C7-65EA-80B7-0D66CEB67996}"/>
              </a:ext>
            </a:extLst>
          </p:cNvPr>
          <p:cNvSpPr>
            <a:spLocks noGrp="1"/>
          </p:cNvSpPr>
          <p:nvPr>
            <p:ph type="title"/>
          </p:nvPr>
        </p:nvSpPr>
        <p:spPr>
          <a:xfrm>
            <a:off x="232559" y="186267"/>
            <a:ext cx="10515600" cy="1325563"/>
          </a:xfrm>
        </p:spPr>
        <p:txBody>
          <a:bodyPr>
            <a:normAutofit fontScale="90000"/>
          </a:bodyPr>
          <a:lstStyle/>
          <a:p>
            <a:r>
              <a:rPr lang="en-US" b="1" dirty="0">
                <a:latin typeface="Arial" panose="020B0604020202020204" pitchFamily="34" charset="0"/>
                <a:ea typeface="Microsoft Sans Serif" panose="020B0604020202020204" pitchFamily="34" charset="0"/>
                <a:cs typeface="Arial" panose="020B0604020202020204" pitchFamily="34" charset="0"/>
              </a:rPr>
              <a:t>Create a Login.gov Account</a:t>
            </a:r>
            <a:br>
              <a:rPr lang="en-US" dirty="0"/>
            </a:br>
            <a:endParaRPr lang="en-US" dirty="0"/>
          </a:p>
        </p:txBody>
      </p:sp>
      <p:pic>
        <p:nvPicPr>
          <p:cNvPr id="7" name="Content Placeholder 6">
            <a:extLst>
              <a:ext uri="{FF2B5EF4-FFF2-40B4-BE49-F238E27FC236}">
                <a16:creationId xmlns:a16="http://schemas.microsoft.com/office/drawing/2014/main" id="{BCADA705-5EF8-A018-16EF-2712C05DF790}"/>
              </a:ext>
            </a:extLst>
          </p:cNvPr>
          <p:cNvPicPr>
            <a:picLocks noGrp="1" noChangeAspect="1"/>
          </p:cNvPicPr>
          <p:nvPr>
            <p:ph idx="1"/>
          </p:nvPr>
        </p:nvPicPr>
        <p:blipFill>
          <a:blip r:embed="rId3"/>
          <a:stretch>
            <a:fillRect/>
          </a:stretch>
        </p:blipFill>
        <p:spPr>
          <a:xfrm>
            <a:off x="1573570" y="849048"/>
            <a:ext cx="9044859" cy="5633209"/>
          </a:xfrm>
        </p:spPr>
      </p:pic>
    </p:spTree>
    <p:extLst>
      <p:ext uri="{BB962C8B-B14F-4D97-AF65-F5344CB8AC3E}">
        <p14:creationId xmlns:p14="http://schemas.microsoft.com/office/powerpoint/2010/main" val="275912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4AE8-47CF-D040-7480-520363E6E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68C56-E3EE-D6F6-F53B-C5651FD69B69}"/>
              </a:ext>
            </a:extLst>
          </p:cNvPr>
          <p:cNvSpPr>
            <a:spLocks noGrp="1"/>
          </p:cNvSpPr>
          <p:nvPr>
            <p:ph type="title"/>
          </p:nvPr>
        </p:nvSpPr>
        <p:spPr>
          <a:xfrm>
            <a:off x="232559" y="186267"/>
            <a:ext cx="10515600" cy="1325563"/>
          </a:xfrm>
        </p:spPr>
        <p:txBody>
          <a:bodyPr>
            <a:normAutofit fontScale="90000"/>
          </a:bodyPr>
          <a:lstStyle/>
          <a:p>
            <a:r>
              <a:rPr lang="en-US" b="1" dirty="0">
                <a:latin typeface="Arial" panose="020B0604020202020204" pitchFamily="34" charset="0"/>
                <a:ea typeface="Microsoft Sans Serif" panose="020B0604020202020204" pitchFamily="34" charset="0"/>
                <a:cs typeface="Arial" panose="020B0604020202020204" pitchFamily="34" charset="0"/>
              </a:rPr>
              <a:t>Create a Login.gov Account (cont.)</a:t>
            </a:r>
            <a:br>
              <a:rPr lang="en-US" dirty="0"/>
            </a:br>
            <a:endParaRPr lang="en-US" dirty="0"/>
          </a:p>
        </p:txBody>
      </p:sp>
      <p:pic>
        <p:nvPicPr>
          <p:cNvPr id="7" name="Content Placeholder 6">
            <a:extLst>
              <a:ext uri="{FF2B5EF4-FFF2-40B4-BE49-F238E27FC236}">
                <a16:creationId xmlns:a16="http://schemas.microsoft.com/office/drawing/2014/main" id="{1827F923-961D-8AAA-F79F-0D20199A8846}"/>
              </a:ext>
            </a:extLst>
          </p:cNvPr>
          <p:cNvPicPr>
            <a:picLocks noGrp="1" noChangeAspect="1"/>
          </p:cNvPicPr>
          <p:nvPr>
            <p:ph idx="1"/>
          </p:nvPr>
        </p:nvPicPr>
        <p:blipFill>
          <a:blip r:embed="rId3"/>
          <a:stretch>
            <a:fillRect/>
          </a:stretch>
        </p:blipFill>
        <p:spPr>
          <a:xfrm>
            <a:off x="1674668" y="942567"/>
            <a:ext cx="8842663" cy="5471276"/>
          </a:xfrm>
        </p:spPr>
      </p:pic>
    </p:spTree>
    <p:extLst>
      <p:ext uri="{BB962C8B-B14F-4D97-AF65-F5344CB8AC3E}">
        <p14:creationId xmlns:p14="http://schemas.microsoft.com/office/powerpoint/2010/main" val="338201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F8C4-9330-857E-A723-AC4FD0D91206}"/>
              </a:ext>
            </a:extLst>
          </p:cNvPr>
          <p:cNvSpPr>
            <a:spLocks noGrp="1"/>
          </p:cNvSpPr>
          <p:nvPr>
            <p:ph type="title"/>
          </p:nvPr>
        </p:nvSpPr>
        <p:spPr>
          <a:xfrm>
            <a:off x="838200" y="802758"/>
            <a:ext cx="10515600" cy="1307804"/>
          </a:xfrm>
        </p:spPr>
        <p:txBody>
          <a:bodyPr>
            <a:normAutofit/>
          </a:bodyPr>
          <a:lstStyle/>
          <a:p>
            <a:r>
              <a:rPr lang="en-US" b="1" dirty="0">
                <a:latin typeface="Arial" panose="020B0604020202020204" pitchFamily="34" charset="0"/>
                <a:cs typeface="Arial" panose="020B0604020202020204" pitchFamily="34" charset="0"/>
              </a:rPr>
              <a:t>Reporting Due Date</a:t>
            </a:r>
          </a:p>
        </p:txBody>
      </p:sp>
      <p:sp>
        <p:nvSpPr>
          <p:cNvPr id="3" name="Content Placeholder 2">
            <a:extLst>
              <a:ext uri="{FF2B5EF4-FFF2-40B4-BE49-F238E27FC236}">
                <a16:creationId xmlns:a16="http://schemas.microsoft.com/office/drawing/2014/main" id="{DDB5D6E3-B4EA-BAF7-F501-254C72EE3C7F}"/>
              </a:ext>
            </a:extLst>
          </p:cNvPr>
          <p:cNvSpPr>
            <a:spLocks noGrp="1"/>
          </p:cNvSpPr>
          <p:nvPr>
            <p:ph idx="1"/>
          </p:nvPr>
        </p:nvSpPr>
        <p:spPr>
          <a:xfrm>
            <a:off x="1120000" y="2477386"/>
            <a:ext cx="10233800" cy="3699576"/>
          </a:xfrm>
        </p:spPr>
        <p:txBody>
          <a:bodyPr/>
          <a:lstStyle/>
          <a:p>
            <a:r>
              <a:rPr lang="en-US" sz="4000" kern="100" dirty="0">
                <a:effectLst/>
                <a:latin typeface="Aptos" panose="020B0004020202020204" pitchFamily="34" charset="0"/>
                <a:ea typeface="Aptos" panose="020B0004020202020204" pitchFamily="34" charset="0"/>
                <a:cs typeface="Times New Roman" panose="02020603050405020304" pitchFamily="18" charset="0"/>
              </a:rPr>
              <a:t>R 408.22141b Reporting dates. Rule 1141b. Establishments that are required to submit under R 408.22141 will have to submit all the required information by March 2 of the year after the calendar year covered by the form or forms.</a:t>
            </a:r>
          </a:p>
          <a:p>
            <a:endParaRPr lang="en-US" dirty="0"/>
          </a:p>
        </p:txBody>
      </p:sp>
      <p:pic>
        <p:nvPicPr>
          <p:cNvPr id="5" name="Picture 4" descr="Text, whiteboard&#10;&#10;Description automatically generated">
            <a:extLst>
              <a:ext uri="{FF2B5EF4-FFF2-40B4-BE49-F238E27FC236}">
                <a16:creationId xmlns:a16="http://schemas.microsoft.com/office/drawing/2014/main" id="{1517646C-3980-A16E-E801-26900D5BAF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500" t="7407" r="7500" b="11111"/>
          <a:stretch/>
        </p:blipFill>
        <p:spPr>
          <a:xfrm>
            <a:off x="9930809" y="239231"/>
            <a:ext cx="1786270" cy="1871331"/>
          </a:xfrm>
          <a:prstGeom prst="rect">
            <a:avLst/>
          </a:prstGeom>
        </p:spPr>
      </p:pic>
    </p:spTree>
    <p:extLst>
      <p:ext uri="{BB962C8B-B14F-4D97-AF65-F5344CB8AC3E}">
        <p14:creationId xmlns:p14="http://schemas.microsoft.com/office/powerpoint/2010/main" val="27973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7BF5-FCB5-B41A-512B-51D595910FE6}"/>
              </a:ext>
            </a:extLst>
          </p:cNvPr>
          <p:cNvSpPr>
            <a:spLocks noGrp="1"/>
          </p:cNvSpPr>
          <p:nvPr>
            <p:ph type="title"/>
          </p:nvPr>
        </p:nvSpPr>
        <p:spPr/>
        <p:txBody>
          <a:bodyPr/>
          <a:lstStyle/>
          <a:p>
            <a:r>
              <a:rPr lang="en-US" sz="5400" b="1" dirty="0"/>
              <a:t>Helpful Links for Reporting to ITA </a:t>
            </a:r>
            <a:endParaRPr lang="en-US" b="1" dirty="0"/>
          </a:p>
        </p:txBody>
      </p:sp>
      <p:sp>
        <p:nvSpPr>
          <p:cNvPr id="3" name="Content Placeholder 2">
            <a:extLst>
              <a:ext uri="{FF2B5EF4-FFF2-40B4-BE49-F238E27FC236}">
                <a16:creationId xmlns:a16="http://schemas.microsoft.com/office/drawing/2014/main" id="{A4BAA8AF-0F0B-3C93-EF0D-26A0B978DD42}"/>
              </a:ext>
            </a:extLst>
          </p:cNvPr>
          <p:cNvSpPr>
            <a:spLocks noGrp="1"/>
          </p:cNvSpPr>
          <p:nvPr>
            <p:ph idx="1"/>
          </p:nvPr>
        </p:nvSpPr>
        <p:spPr/>
        <p:txBody>
          <a:bodyPr/>
          <a:lstStyle/>
          <a:p>
            <a:r>
              <a:rPr lang="en-US" dirty="0">
                <a:gradFill>
                  <a:gsLst>
                    <a:gs pos="34000">
                      <a:schemeClr val="tx1">
                        <a:lumMod val="93000"/>
                      </a:schemeClr>
                    </a:gs>
                    <a:gs pos="0">
                      <a:schemeClr val="bg1">
                        <a:lumMod val="25000"/>
                        <a:lumOff val="75000"/>
                      </a:schemeClr>
                    </a:gs>
                    <a:gs pos="100000">
                      <a:schemeClr val="tx1"/>
                    </a:gs>
                  </a:gsLst>
                  <a:lin ang="4800000" scaled="0"/>
                </a:gradFill>
              </a:rPr>
              <a:t>First time using the ITA, or looking for help? </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hlinkClick r:id="rId3"/>
              </a:rPr>
              <a:t>https://www.osha.gov/injuryreporting</a:t>
            </a:r>
            <a:r>
              <a:rPr lang="en-US" sz="2800" dirty="0">
                <a:gradFill>
                  <a:gsLst>
                    <a:gs pos="34000">
                      <a:schemeClr val="tx1">
                        <a:lumMod val="93000"/>
                      </a:schemeClr>
                    </a:gs>
                    <a:gs pos="0">
                      <a:schemeClr val="bg1">
                        <a:lumMod val="25000"/>
                        <a:lumOff val="75000"/>
                      </a:schemeClr>
                    </a:gs>
                    <a:gs pos="100000">
                      <a:schemeClr val="tx1"/>
                    </a:gs>
                  </a:gsLst>
                  <a:lin ang="4800000" scaled="0"/>
                </a:gradFill>
              </a:rPr>
              <a:t> </a:t>
            </a:r>
          </a:p>
          <a:p>
            <a:r>
              <a:rPr lang="en-US" dirty="0">
                <a:gradFill>
                  <a:gsLst>
                    <a:gs pos="34000">
                      <a:schemeClr val="tx1">
                        <a:lumMod val="93000"/>
                      </a:schemeClr>
                    </a:gs>
                    <a:gs pos="0">
                      <a:schemeClr val="bg1">
                        <a:lumMod val="25000"/>
                        <a:lumOff val="75000"/>
                      </a:schemeClr>
                    </a:gs>
                    <a:gs pos="100000">
                      <a:schemeClr val="tx1"/>
                    </a:gs>
                  </a:gsLst>
                  <a:lin ang="4800000" scaled="0"/>
                </a:gradFill>
              </a:rPr>
              <a:t>Have a question about the requirements or using the ITA? </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hlinkClick r:id="rId4"/>
              </a:rPr>
              <a:t>https://www.osha.gov/injuryreporting/faqs</a:t>
            </a:r>
            <a:endParaRPr lang="en-US" sz="2800"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Questions about OSHA Injury and Illness Recordkeeping?</a:t>
            </a:r>
          </a:p>
          <a:p>
            <a:pPr lvl="1"/>
            <a:r>
              <a:rPr lang="en-US" sz="2800" kern="0" dirty="0">
                <a:gradFill>
                  <a:gsLst>
                    <a:gs pos="34000">
                      <a:schemeClr val="tx1">
                        <a:lumMod val="93000"/>
                      </a:schemeClr>
                    </a:gs>
                    <a:gs pos="0">
                      <a:schemeClr val="bg1">
                        <a:lumMod val="25000"/>
                        <a:lumOff val="75000"/>
                      </a:schemeClr>
                    </a:gs>
                    <a:gs pos="100000">
                      <a:schemeClr val="tx1"/>
                    </a:gs>
                  </a:gsLst>
                  <a:lin ang="4800000" scaled="0"/>
                </a:gradFill>
                <a:effectLst/>
                <a:ea typeface="Times New Roman" panose="02020603050405020304" pitchFamily="18" charset="0"/>
                <a:cs typeface="Times New Roman" panose="02020603050405020304" pitchFamily="18" charset="0"/>
              </a:rPr>
              <a:t> </a:t>
            </a:r>
            <a:r>
              <a:rPr lang="en-US" sz="2800" kern="100" dirty="0">
                <a:gradFill>
                  <a:gsLst>
                    <a:gs pos="34000">
                      <a:schemeClr val="tx1">
                        <a:lumMod val="93000"/>
                      </a:schemeClr>
                    </a:gs>
                    <a:gs pos="0">
                      <a:schemeClr val="bg1">
                        <a:lumMod val="25000"/>
                        <a:lumOff val="75000"/>
                      </a:schemeClr>
                    </a:gs>
                    <a:gs pos="100000">
                      <a:schemeClr val="tx1"/>
                    </a:gs>
                  </a:gsLst>
                  <a:lin ang="4800000" scaled="0"/>
                </a:gradFill>
                <a:effectLst/>
                <a:ea typeface="Times New Roman" panose="02020603050405020304" pitchFamily="18" charset="0"/>
                <a:cs typeface="Times New Roman" panose="02020603050405020304" pitchFamily="18" charset="0"/>
              </a:rPr>
              <a:t> </a:t>
            </a:r>
            <a:r>
              <a:rPr lang="en-US" sz="2800" u="sng" kern="100" dirty="0">
                <a:gradFill>
                  <a:gsLst>
                    <a:gs pos="34000">
                      <a:schemeClr val="tx1">
                        <a:lumMod val="93000"/>
                      </a:schemeClr>
                    </a:gs>
                    <a:gs pos="0">
                      <a:schemeClr val="bg1">
                        <a:lumMod val="25000"/>
                        <a:lumOff val="75000"/>
                      </a:schemeClr>
                    </a:gs>
                    <a:gs pos="100000">
                      <a:schemeClr val="tx1"/>
                    </a:gs>
                  </a:gsLst>
                  <a:lin ang="4800000" scaled="0"/>
                </a:gradFill>
                <a:effectLst/>
                <a:ea typeface="Times New Roman" panose="02020603050405020304" pitchFamily="18" charset="0"/>
                <a:cs typeface="Times New Roman" panose="02020603050405020304" pitchFamily="18" charset="0"/>
                <a:hlinkClick r:id="rId5"/>
              </a:rPr>
              <a:t>ADMN Part 11, Recording and Reporting of Occupational Injuries and Illnesses</a:t>
            </a:r>
            <a:endParaRPr lang="en-US" sz="2800"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Need assistance with a help request?</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hlinkClick r:id="rId6"/>
              </a:rPr>
              <a:t>https://www.osha.gov/injuryreporting/ita/help-request-form</a:t>
            </a:r>
            <a:r>
              <a:rPr lang="en-US" sz="2800" dirty="0">
                <a:gradFill>
                  <a:gsLst>
                    <a:gs pos="34000">
                      <a:schemeClr val="tx1">
                        <a:lumMod val="93000"/>
                      </a:schemeClr>
                    </a:gs>
                    <a:gs pos="0">
                      <a:schemeClr val="bg1">
                        <a:lumMod val="25000"/>
                        <a:lumOff val="75000"/>
                      </a:schemeClr>
                    </a:gs>
                    <a:gs pos="100000">
                      <a:schemeClr val="tx1"/>
                    </a:gs>
                  </a:gsLst>
                  <a:lin ang="4800000" scaled="0"/>
                </a:gradFill>
              </a:rPr>
              <a:t> </a:t>
            </a:r>
          </a:p>
          <a:p>
            <a:endParaRPr lang="en-US" dirty="0"/>
          </a:p>
        </p:txBody>
      </p:sp>
    </p:spTree>
    <p:extLst>
      <p:ext uri="{BB962C8B-B14F-4D97-AF65-F5344CB8AC3E}">
        <p14:creationId xmlns:p14="http://schemas.microsoft.com/office/powerpoint/2010/main" val="277363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2192-1ED2-A56A-6F42-29D3AD37BC1F}"/>
              </a:ext>
            </a:extLst>
          </p:cNvPr>
          <p:cNvSpPr>
            <a:spLocks noGrp="1"/>
          </p:cNvSpPr>
          <p:nvPr>
            <p:ph type="title"/>
          </p:nvPr>
        </p:nvSpPr>
        <p:spPr/>
        <p:txBody>
          <a:bodyPr>
            <a:normAutofit/>
          </a:bodyPr>
          <a:lstStyle/>
          <a:p>
            <a:r>
              <a:rPr lang="en-US" sz="4900" b="1" dirty="0">
                <a:latin typeface="Arial" panose="020B0604020202020204" pitchFamily="34" charset="0"/>
                <a:cs typeface="Arial" panose="020B0604020202020204" pitchFamily="34" charset="0"/>
              </a:rPr>
              <a:t>Reference Page</a:t>
            </a:r>
          </a:p>
        </p:txBody>
      </p:sp>
      <p:sp>
        <p:nvSpPr>
          <p:cNvPr id="3" name="Content Placeholder 2">
            <a:extLst>
              <a:ext uri="{FF2B5EF4-FFF2-40B4-BE49-F238E27FC236}">
                <a16:creationId xmlns:a16="http://schemas.microsoft.com/office/drawing/2014/main" id="{703AE3E9-9317-76BA-3F69-2EE2911C5B1E}"/>
              </a:ext>
            </a:extLst>
          </p:cNvPr>
          <p:cNvSpPr>
            <a:spLocks noGrp="1"/>
          </p:cNvSpPr>
          <p:nvPr>
            <p:ph idx="1"/>
          </p:nvPr>
        </p:nvSpPr>
        <p:spPr/>
        <p:txBody>
          <a:bodyPr>
            <a:normAutofit/>
          </a:bodyPr>
          <a:lstStyle/>
          <a:p>
            <a:endParaRPr lang="en-US" u="sng"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endParaRPr>
          </a:p>
          <a:p>
            <a:pPr marL="0" marR="0">
              <a:spcBef>
                <a:spcPts val="0"/>
              </a:spcBef>
              <a:spcAft>
                <a:spcPts val="0"/>
              </a:spcAft>
            </a:pPr>
            <a:r>
              <a:rPr lang="en-US" sz="2400" u="sng" kern="100" dirty="0">
                <a:solidFill>
                  <a:schemeClr val="tx1"/>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ADMN Part 11, Recording and Reporting of Occupational Injuries and Illnesses</a:t>
            </a:r>
            <a:endParaRPr lang="en-US" sz="2400" dirty="0">
              <a:solidFill>
                <a:schemeClr val="tx1"/>
              </a:solidFill>
            </a:endParaRPr>
          </a:p>
          <a:p>
            <a:pPr marL="0" indent="0">
              <a:buNone/>
            </a:pPr>
            <a:endParaRPr lang="en-US" sz="2400" dirty="0">
              <a:solidFill>
                <a:schemeClr val="tx1">
                  <a:lumMod val="95000"/>
                </a:schemeClr>
              </a:solidFill>
            </a:endParaRPr>
          </a:p>
          <a:p>
            <a:r>
              <a:rPr lang="en-US" sz="2400" dirty="0">
                <a:solidFill>
                  <a:schemeClr val="tx1">
                    <a:lumMod val="95000"/>
                  </a:schemeClr>
                </a:solidFill>
              </a:rPr>
              <a:t>Using OSHA’s Injury Tracking Application to Submit Your Form 300A and Form 300/301 Data – Webinar: </a:t>
            </a:r>
            <a:r>
              <a:rPr lang="en-US" sz="2400" u="sng" dirty="0">
                <a:solidFill>
                  <a:schemeClr val="tx1">
                    <a:lumMod val="95000"/>
                  </a:schemeClr>
                </a:solidFill>
                <a:effectLs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https://youtu.be/kAOe7bHs9x4</a:t>
            </a:r>
            <a:endParaRPr lang="en-US" sz="2400" u="sng" dirty="0">
              <a:solidFill>
                <a:schemeClr val="tx1">
                  <a:lumMod val="95000"/>
                </a:schemeClr>
              </a:solidFill>
              <a:effectLst/>
              <a:ea typeface="Aptos" panose="020B0004020202020204" pitchFamily="34" charset="0"/>
              <a:cs typeface="Aptos" panose="020B0004020202020204" pitchFamily="34" charset="0"/>
            </a:endParaRPr>
          </a:p>
          <a:p>
            <a:endParaRPr lang="en-US" dirty="0">
              <a:solidFill>
                <a:schemeClr val="tx1">
                  <a:lumMod val="95000"/>
                </a:schemeClr>
              </a:solidFill>
              <a:latin typeface="Aptos" panose="020B0004020202020204" pitchFamily="34" charset="0"/>
            </a:endParaRPr>
          </a:p>
          <a:p>
            <a:endParaRPr lang="en-US" dirty="0">
              <a:solidFill>
                <a:schemeClr val="tx1">
                  <a:lumMod val="95000"/>
                </a:schemeClr>
              </a:solidFill>
              <a:latin typeface="Aptos" panose="020B0004020202020204" pitchFamily="34" charset="0"/>
            </a:endParaRPr>
          </a:p>
        </p:txBody>
      </p:sp>
      <p:pic>
        <p:nvPicPr>
          <p:cNvPr id="39" name="Picture 38" descr="A picture containing graphical user interface&#10;&#10;Description automatically generated">
            <a:extLst>
              <a:ext uri="{FF2B5EF4-FFF2-40B4-BE49-F238E27FC236}">
                <a16:creationId xmlns:a16="http://schemas.microsoft.com/office/drawing/2014/main" id="{6D805C69-F62C-8F96-AA43-7A10DB7D832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09782" y="3548375"/>
            <a:ext cx="3453964" cy="2852138"/>
          </a:xfrm>
          <a:prstGeom prst="rect">
            <a:avLst/>
          </a:prstGeom>
        </p:spPr>
      </p:pic>
    </p:spTree>
    <p:extLst>
      <p:ext uri="{BB962C8B-B14F-4D97-AF65-F5344CB8AC3E}">
        <p14:creationId xmlns:p14="http://schemas.microsoft.com/office/powerpoint/2010/main" val="303887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F8B1-423A-58CB-EF0C-5D57EE031543}"/>
              </a:ext>
            </a:extLst>
          </p:cNvPr>
          <p:cNvSpPr>
            <a:spLocks noGrp="1"/>
          </p:cNvSpPr>
          <p:nvPr>
            <p:ph type="title"/>
          </p:nvPr>
        </p:nvSpPr>
        <p:spPr/>
        <p:txBody>
          <a:bodyPr/>
          <a:lstStyle/>
          <a:p>
            <a:r>
              <a:rPr lang="en-US" b="1" dirty="0"/>
              <a:t>What and How to Submit Data</a:t>
            </a:r>
          </a:p>
        </p:txBody>
      </p:sp>
      <p:pic>
        <p:nvPicPr>
          <p:cNvPr id="7" name="Content Placeholder 6">
            <a:extLst>
              <a:ext uri="{FF2B5EF4-FFF2-40B4-BE49-F238E27FC236}">
                <a16:creationId xmlns:a16="http://schemas.microsoft.com/office/drawing/2014/main" id="{C6A1A65C-3937-E37E-9F4A-E88E7D22CC36}"/>
              </a:ext>
            </a:extLst>
          </p:cNvPr>
          <p:cNvPicPr>
            <a:picLocks noGrp="1" noChangeAspect="1"/>
          </p:cNvPicPr>
          <p:nvPr>
            <p:ph idx="1"/>
          </p:nvPr>
        </p:nvPicPr>
        <p:blipFill>
          <a:blip r:embed="rId3"/>
          <a:stretch>
            <a:fillRect/>
          </a:stretch>
        </p:blipFill>
        <p:spPr>
          <a:xfrm>
            <a:off x="1839191" y="1571439"/>
            <a:ext cx="8333509" cy="5108972"/>
          </a:xfrm>
        </p:spPr>
      </p:pic>
    </p:spTree>
    <p:extLst>
      <p:ext uri="{BB962C8B-B14F-4D97-AF65-F5344CB8AC3E}">
        <p14:creationId xmlns:p14="http://schemas.microsoft.com/office/powerpoint/2010/main" val="322605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4770-13AD-EF97-516B-D62D4E473A04}"/>
              </a:ext>
            </a:extLst>
          </p:cNvPr>
          <p:cNvSpPr>
            <a:spLocks noGrp="1"/>
          </p:cNvSpPr>
          <p:nvPr>
            <p:ph type="title"/>
          </p:nvPr>
        </p:nvSpPr>
        <p:spPr>
          <a:xfrm>
            <a:off x="838200" y="365125"/>
            <a:ext cx="10515600" cy="1460499"/>
          </a:xfrm>
        </p:spPr>
        <p:txBody>
          <a:bodyPr>
            <a:normAutofit fontScale="90000"/>
          </a:bodyPr>
          <a:lstStyle/>
          <a:p>
            <a:r>
              <a:rPr lang="en-US" b="1" dirty="0">
                <a:latin typeface="Arial" panose="020B0604020202020204" pitchFamily="34" charset="0"/>
                <a:cs typeface="Arial" panose="020B0604020202020204" pitchFamily="34" charset="0"/>
              </a:rPr>
              <a:t>Administrative Rule Part 11</a:t>
            </a:r>
            <a:br>
              <a:rPr lang="en-US" dirty="0"/>
            </a:br>
            <a:endParaRPr lang="en-US" dirty="0"/>
          </a:p>
        </p:txBody>
      </p:sp>
      <p:sp>
        <p:nvSpPr>
          <p:cNvPr id="3" name="Content Placeholder 2">
            <a:extLst>
              <a:ext uri="{FF2B5EF4-FFF2-40B4-BE49-F238E27FC236}">
                <a16:creationId xmlns:a16="http://schemas.microsoft.com/office/drawing/2014/main" id="{3B8AC2A7-24DC-37D9-5A14-94FA0024A5B6}"/>
              </a:ext>
            </a:extLst>
          </p:cNvPr>
          <p:cNvSpPr>
            <a:spLocks noGrp="1"/>
          </p:cNvSpPr>
          <p:nvPr>
            <p:ph idx="1"/>
          </p:nvPr>
        </p:nvSpPr>
        <p:spPr>
          <a:xfrm>
            <a:off x="838200" y="1588557"/>
            <a:ext cx="10400414" cy="4667251"/>
          </a:xfrm>
        </p:spPr>
        <p:txBody>
          <a:bodyPr>
            <a:normAutofit/>
          </a:bodyPr>
          <a:lstStyle/>
          <a:p>
            <a:pPr>
              <a:lnSpc>
                <a:spcPct val="107000"/>
              </a:lnSpc>
              <a:spcBef>
                <a:spcPts val="0"/>
              </a:spcBef>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ELECTRONIC SUBMISSION OF INJURY AND ILLNESS RECORDS TO OSHA R 408.22141 Basic requirement. </a:t>
            </a:r>
          </a:p>
          <a:p>
            <a:pPr marL="0" marR="0" indent="0">
              <a:lnSpc>
                <a:spcPct val="107000"/>
              </a:lnSpc>
              <a:spcBef>
                <a:spcPts val="0"/>
              </a:spcBef>
              <a:spcAft>
                <a:spcPts val="800"/>
              </a:spcAft>
              <a:buNone/>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Employers will need to know:</a:t>
            </a:r>
          </a:p>
          <a:p>
            <a:pPr lvl="1"/>
            <a:r>
              <a:rPr lang="en-US" sz="3200" dirty="0">
                <a:latin typeface="Aptos" panose="020B0004020202020204" pitchFamily="34" charset="0"/>
              </a:rPr>
              <a:t>NAICS Code</a:t>
            </a:r>
          </a:p>
          <a:p>
            <a:pPr lvl="1"/>
            <a:r>
              <a:rPr lang="en-US" sz="3200" dirty="0">
                <a:latin typeface="Aptos" panose="020B0004020202020204" pitchFamily="34" charset="0"/>
              </a:rPr>
              <a:t>Number of Employees </a:t>
            </a:r>
          </a:p>
          <a:p>
            <a:pPr lvl="1"/>
            <a:r>
              <a:rPr lang="en-US" sz="3200" dirty="0">
                <a:latin typeface="Aptos" panose="020B0004020202020204" pitchFamily="34" charset="0"/>
              </a:rPr>
              <a:t>The injuries on their log</a:t>
            </a:r>
          </a:p>
        </p:txBody>
      </p:sp>
      <p:pic>
        <p:nvPicPr>
          <p:cNvPr id="5" name="Picture 4" descr="A computer monitor and keyboard&#10;&#10;Description automatically generated">
            <a:extLst>
              <a:ext uri="{FF2B5EF4-FFF2-40B4-BE49-F238E27FC236}">
                <a16:creationId xmlns:a16="http://schemas.microsoft.com/office/drawing/2014/main" id="{AD1402DF-EFBB-FE68-7CD8-A83EC83C1D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92943" y="3049056"/>
            <a:ext cx="4042657" cy="3765476"/>
          </a:xfrm>
          <a:prstGeom prst="rect">
            <a:avLst/>
          </a:prstGeom>
        </p:spPr>
      </p:pic>
    </p:spTree>
    <p:extLst>
      <p:ext uri="{BB962C8B-B14F-4D97-AF65-F5344CB8AC3E}">
        <p14:creationId xmlns:p14="http://schemas.microsoft.com/office/powerpoint/2010/main" val="24473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9A6B-ED43-922A-64C0-01447D120BB0}"/>
              </a:ext>
            </a:extLst>
          </p:cNvPr>
          <p:cNvSpPr>
            <a:spLocks noGrp="1"/>
          </p:cNvSpPr>
          <p:nvPr>
            <p:ph type="title"/>
          </p:nvPr>
        </p:nvSpPr>
        <p:spPr/>
        <p:txBody>
          <a:bodyPr>
            <a:normAutofit/>
          </a:bodyPr>
          <a:lstStyle/>
          <a:p>
            <a:r>
              <a:rPr lang="en-US" b="1" dirty="0">
                <a:solidFill>
                  <a:schemeClr val="tx1"/>
                </a:solidFill>
                <a:cs typeface="Arial" panose="020B0604020202020204" pitchFamily="34" charset="0"/>
              </a:rPr>
              <a:t>Appendix A-C</a:t>
            </a:r>
          </a:p>
        </p:txBody>
      </p:sp>
      <p:graphicFrame>
        <p:nvGraphicFramePr>
          <p:cNvPr id="39" name="Content Placeholder 2">
            <a:extLst>
              <a:ext uri="{FF2B5EF4-FFF2-40B4-BE49-F238E27FC236}">
                <a16:creationId xmlns:a16="http://schemas.microsoft.com/office/drawing/2014/main" id="{6AD27B67-8D2A-0E67-EE24-5E40E1A32F29}"/>
              </a:ext>
            </a:extLst>
          </p:cNvPr>
          <p:cNvGraphicFramePr>
            <a:graphicFrameLocks noGrp="1"/>
          </p:cNvGraphicFramePr>
          <p:nvPr>
            <p:ph idx="1"/>
            <p:extLst>
              <p:ext uri="{D42A27DB-BD31-4B8C-83A1-F6EECF244321}">
                <p14:modId xmlns:p14="http://schemas.microsoft.com/office/powerpoint/2010/main" val="1481207220"/>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300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BA96-8AC4-D316-A259-D465F08B92AD}"/>
              </a:ext>
            </a:extLst>
          </p:cNvPr>
          <p:cNvSpPr>
            <a:spLocks noGrp="1"/>
          </p:cNvSpPr>
          <p:nvPr>
            <p:ph type="title"/>
          </p:nvPr>
        </p:nvSpPr>
        <p:spPr>
          <a:xfrm>
            <a:off x="838200" y="365125"/>
            <a:ext cx="10515600" cy="1325563"/>
          </a:xfrm>
        </p:spPr>
        <p:txBody>
          <a:bodyPr>
            <a:normAutofit/>
          </a:bodyPr>
          <a:lstStyle/>
          <a:p>
            <a:r>
              <a:rPr lang="en-US" b="1" dirty="0">
                <a:solidFill>
                  <a:schemeClr val="tx1"/>
                </a:solidFill>
              </a:rPr>
              <a:t>Reporting 300A Only</a:t>
            </a:r>
            <a:endParaRPr lang="en-US">
              <a:solidFill>
                <a:schemeClr val="tx1"/>
              </a:solidFill>
            </a:endParaRPr>
          </a:p>
        </p:txBody>
      </p:sp>
      <p:graphicFrame>
        <p:nvGraphicFramePr>
          <p:cNvPr id="5" name="Content Placeholder 2">
            <a:extLst>
              <a:ext uri="{FF2B5EF4-FFF2-40B4-BE49-F238E27FC236}">
                <a16:creationId xmlns:a16="http://schemas.microsoft.com/office/drawing/2014/main" id="{0C91F8B3-6F38-3E0A-0F5E-BE4A0D33B106}"/>
              </a:ext>
            </a:extLst>
          </p:cNvPr>
          <p:cNvGraphicFramePr>
            <a:graphicFrameLocks noGrp="1"/>
          </p:cNvGraphicFramePr>
          <p:nvPr>
            <p:ph idx="1"/>
            <p:extLst>
              <p:ext uri="{D42A27DB-BD31-4B8C-83A1-F6EECF244321}">
                <p14:modId xmlns:p14="http://schemas.microsoft.com/office/powerpoint/2010/main" val="24004276"/>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313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127A948-DD34-46E2-BA8A-5C506EB9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F99E-FD7D-8B45-B911-7BF69264E6C4}"/>
              </a:ext>
            </a:extLst>
          </p:cNvPr>
          <p:cNvSpPr>
            <a:spLocks noGrp="1"/>
          </p:cNvSpPr>
          <p:nvPr>
            <p:ph type="title"/>
          </p:nvPr>
        </p:nvSpPr>
        <p:spPr>
          <a:xfrm>
            <a:off x="838200" y="365125"/>
            <a:ext cx="10515600" cy="1325563"/>
          </a:xfrm>
        </p:spPr>
        <p:txBody>
          <a:bodyPr>
            <a:normAutofit/>
          </a:bodyPr>
          <a:lstStyle/>
          <a:p>
            <a:r>
              <a:rPr lang="en-US" b="1">
                <a:gradFill flip="none" rotWithShape="1">
                  <a:gsLst>
                    <a:gs pos="28000">
                      <a:srgbClr val="EDEDED"/>
                    </a:gs>
                    <a:gs pos="0">
                      <a:srgbClr val="BFBFBF"/>
                    </a:gs>
                    <a:gs pos="100000">
                      <a:srgbClr val="FFFFFF"/>
                    </a:gs>
                  </a:gsLst>
                  <a:lin ang="4800000" scaled="0"/>
                  <a:tileRect/>
                </a:gradFill>
              </a:rPr>
              <a:t>Reporting 300, 300A, 301</a:t>
            </a:r>
          </a:p>
        </p:txBody>
      </p:sp>
      <p:sp>
        <p:nvSpPr>
          <p:cNvPr id="16" name="Rounded Rectangle 17">
            <a:extLst>
              <a:ext uri="{FF2B5EF4-FFF2-40B4-BE49-F238E27FC236}">
                <a16:creationId xmlns:a16="http://schemas.microsoft.com/office/drawing/2014/main" id="{8260DEEA-D593-4424-A58A-3FB2BA203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3429886" cy="3896139"/>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folder with solid fill">
            <a:extLst>
              <a:ext uri="{FF2B5EF4-FFF2-40B4-BE49-F238E27FC236}">
                <a16:creationId xmlns:a16="http://schemas.microsoft.com/office/drawing/2014/main" id="{846F5A03-987E-A5FD-7321-59008B58777F}"/>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1131172" y="2474168"/>
            <a:ext cx="2843942" cy="2843942"/>
          </a:xfrm>
          <a:prstGeom prst="rect">
            <a:avLst/>
          </a:prstGeom>
        </p:spPr>
      </p:pic>
      <p:sp>
        <p:nvSpPr>
          <p:cNvPr id="3" name="Content Placeholder 2">
            <a:extLst>
              <a:ext uri="{FF2B5EF4-FFF2-40B4-BE49-F238E27FC236}">
                <a16:creationId xmlns:a16="http://schemas.microsoft.com/office/drawing/2014/main" id="{A319C443-6365-5E65-0D8C-CF1041EA4158}"/>
              </a:ext>
            </a:extLst>
          </p:cNvPr>
          <p:cNvSpPr>
            <a:spLocks noGrp="1"/>
          </p:cNvSpPr>
          <p:nvPr>
            <p:ph idx="1"/>
          </p:nvPr>
        </p:nvSpPr>
        <p:spPr>
          <a:xfrm>
            <a:off x="4752718" y="1825625"/>
            <a:ext cx="6601081" cy="4351338"/>
          </a:xfrm>
        </p:spPr>
        <p:txBody>
          <a:bodyPr>
            <a:normAutofit/>
          </a:bodyPr>
          <a:lstStyle/>
          <a:p>
            <a:r>
              <a:rPr lang="en-US" dirty="0">
                <a:gradFill>
                  <a:gsLst>
                    <a:gs pos="34000">
                      <a:srgbClr val="EDEDED"/>
                    </a:gs>
                    <a:gs pos="0">
                      <a:srgbClr val="BFBFBF"/>
                    </a:gs>
                    <a:gs pos="100000">
                      <a:srgbClr val="FFFFFF"/>
                    </a:gs>
                  </a:gsLst>
                  <a:lin ang="4800000" scaled="0"/>
                </a:gradFill>
              </a:rPr>
              <a:t>Establishments that have 100 or more employees at any time during the previous calendar year that are classified in an industry in Appendix C  must submit forms 300,  300A and 301 logs. Must report fatalities &amp; severe injuries.  Also, under rule 408.22142 must comply with data request from BLS.  </a:t>
            </a:r>
          </a:p>
          <a:p>
            <a:endParaRPr lang="en-US" dirty="0">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41366457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02E-A690-8013-DA60-C89EAD564A52}"/>
              </a:ext>
            </a:extLst>
          </p:cNvPr>
          <p:cNvSpPr>
            <a:spLocks noGrp="1"/>
          </p:cNvSpPr>
          <p:nvPr>
            <p:ph type="title"/>
          </p:nvPr>
        </p:nvSpPr>
        <p:spPr/>
        <p:txBody>
          <a:bodyPr/>
          <a:lstStyle/>
          <a:p>
            <a:r>
              <a:rPr lang="en-US" b="1" dirty="0"/>
              <a:t>ITA Coverage Application</a:t>
            </a:r>
          </a:p>
        </p:txBody>
      </p:sp>
      <p:pic>
        <p:nvPicPr>
          <p:cNvPr id="5" name="Content Placeholder 4">
            <a:extLst>
              <a:ext uri="{FF2B5EF4-FFF2-40B4-BE49-F238E27FC236}">
                <a16:creationId xmlns:a16="http://schemas.microsoft.com/office/drawing/2014/main" id="{F3803EE8-C03C-C0CA-181C-C1664BFA34CA}"/>
              </a:ext>
            </a:extLst>
          </p:cNvPr>
          <p:cNvPicPr>
            <a:picLocks noGrp="1" noChangeAspect="1"/>
          </p:cNvPicPr>
          <p:nvPr>
            <p:ph idx="1"/>
          </p:nvPr>
        </p:nvPicPr>
        <p:blipFill>
          <a:blip r:embed="rId3"/>
          <a:stretch>
            <a:fillRect/>
          </a:stretch>
        </p:blipFill>
        <p:spPr>
          <a:xfrm>
            <a:off x="1965613" y="1449181"/>
            <a:ext cx="8260773" cy="5199046"/>
          </a:xfrm>
        </p:spPr>
      </p:pic>
    </p:spTree>
    <p:extLst>
      <p:ext uri="{BB962C8B-B14F-4D97-AF65-F5344CB8AC3E}">
        <p14:creationId xmlns:p14="http://schemas.microsoft.com/office/powerpoint/2010/main" val="347586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40C4-A529-E884-1691-0B4AE309F836}"/>
              </a:ext>
            </a:extLst>
          </p:cNvPr>
          <p:cNvSpPr>
            <a:spLocks noGrp="1"/>
          </p:cNvSpPr>
          <p:nvPr>
            <p:ph type="title"/>
          </p:nvPr>
        </p:nvSpPr>
        <p:spPr>
          <a:xfrm>
            <a:off x="232559" y="186267"/>
            <a:ext cx="10515600" cy="1325563"/>
          </a:xfrm>
        </p:spPr>
        <p:txBody>
          <a:bodyPr>
            <a:normAutofit fontScale="90000"/>
          </a:bodyPr>
          <a:lstStyle/>
          <a:p>
            <a:r>
              <a:rPr lang="en-US" b="1" dirty="0">
                <a:latin typeface="Arial" panose="020B0604020202020204" pitchFamily="34" charset="0"/>
                <a:ea typeface="Microsoft Sans Serif" panose="020B0604020202020204" pitchFamily="34" charset="0"/>
                <a:cs typeface="Arial" panose="020B0604020202020204" pitchFamily="34" charset="0"/>
              </a:rPr>
              <a:t>Create ITA Account</a:t>
            </a:r>
            <a:br>
              <a:rPr lang="en-US" dirty="0"/>
            </a:br>
            <a:endParaRPr lang="en-US" dirty="0"/>
          </a:p>
        </p:txBody>
      </p:sp>
      <p:pic>
        <p:nvPicPr>
          <p:cNvPr id="13" name="Content Placeholder 12">
            <a:extLst>
              <a:ext uri="{FF2B5EF4-FFF2-40B4-BE49-F238E27FC236}">
                <a16:creationId xmlns:a16="http://schemas.microsoft.com/office/drawing/2014/main" id="{0E90A407-523B-7048-04D2-80A1BC0BD900}"/>
              </a:ext>
            </a:extLst>
          </p:cNvPr>
          <p:cNvPicPr>
            <a:picLocks noGrp="1" noChangeAspect="1"/>
          </p:cNvPicPr>
          <p:nvPr>
            <p:ph idx="1"/>
          </p:nvPr>
        </p:nvPicPr>
        <p:blipFill>
          <a:blip r:embed="rId3"/>
          <a:stretch>
            <a:fillRect/>
          </a:stretch>
        </p:blipFill>
        <p:spPr>
          <a:xfrm>
            <a:off x="1487384" y="849048"/>
            <a:ext cx="9217231" cy="5724147"/>
          </a:xfrm>
        </p:spPr>
      </p:pic>
    </p:spTree>
    <p:extLst>
      <p:ext uri="{BB962C8B-B14F-4D97-AF65-F5344CB8AC3E}">
        <p14:creationId xmlns:p14="http://schemas.microsoft.com/office/powerpoint/2010/main" val="289514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943E-6918-8548-53AE-3218AFB36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5C3D1-E826-273E-670D-F5308987B452}"/>
              </a:ext>
            </a:extLst>
          </p:cNvPr>
          <p:cNvSpPr>
            <a:spLocks noGrp="1"/>
          </p:cNvSpPr>
          <p:nvPr>
            <p:ph type="title"/>
          </p:nvPr>
        </p:nvSpPr>
        <p:spPr>
          <a:xfrm>
            <a:off x="232559" y="186267"/>
            <a:ext cx="10515600" cy="1325563"/>
          </a:xfrm>
        </p:spPr>
        <p:txBody>
          <a:bodyPr>
            <a:normAutofit fontScale="90000"/>
          </a:bodyPr>
          <a:lstStyle/>
          <a:p>
            <a:r>
              <a:rPr lang="en-US" b="1" dirty="0">
                <a:latin typeface="Arial" panose="020B0604020202020204" pitchFamily="34" charset="0"/>
                <a:ea typeface="Microsoft Sans Serif" panose="020B0604020202020204" pitchFamily="34" charset="0"/>
                <a:cs typeface="Arial" panose="020B0604020202020204" pitchFamily="34" charset="0"/>
              </a:rPr>
              <a:t>Create ITA Account (cont.)</a:t>
            </a:r>
            <a:br>
              <a:rPr lang="en-US" dirty="0"/>
            </a:br>
            <a:endParaRPr lang="en-US" dirty="0"/>
          </a:p>
        </p:txBody>
      </p:sp>
      <p:pic>
        <p:nvPicPr>
          <p:cNvPr id="7" name="Content Placeholder 6">
            <a:extLst>
              <a:ext uri="{FF2B5EF4-FFF2-40B4-BE49-F238E27FC236}">
                <a16:creationId xmlns:a16="http://schemas.microsoft.com/office/drawing/2014/main" id="{77899D9E-12CE-901E-310C-979DF18EC047}"/>
              </a:ext>
            </a:extLst>
          </p:cNvPr>
          <p:cNvPicPr>
            <a:picLocks noGrp="1" noChangeAspect="1"/>
          </p:cNvPicPr>
          <p:nvPr>
            <p:ph idx="1"/>
          </p:nvPr>
        </p:nvPicPr>
        <p:blipFill>
          <a:blip r:embed="rId3"/>
          <a:stretch>
            <a:fillRect/>
          </a:stretch>
        </p:blipFill>
        <p:spPr>
          <a:xfrm>
            <a:off x="1443841" y="849048"/>
            <a:ext cx="9342772" cy="5447843"/>
          </a:xfrm>
        </p:spPr>
      </p:pic>
    </p:spTree>
    <p:extLst>
      <p:ext uri="{BB962C8B-B14F-4D97-AF65-F5344CB8AC3E}">
        <p14:creationId xmlns:p14="http://schemas.microsoft.com/office/powerpoint/2010/main" val="29417694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2322</TotalTime>
  <Words>1250</Words>
  <Application>Microsoft Office PowerPoint</Application>
  <PresentationFormat>Widescreen</PresentationFormat>
  <Paragraphs>94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Corbel</vt:lpstr>
      <vt:lpstr>Symbol</vt:lpstr>
      <vt:lpstr>Times New Roman</vt:lpstr>
      <vt:lpstr>Depth</vt:lpstr>
      <vt:lpstr>Recordkeeping and Reporting</vt:lpstr>
      <vt:lpstr>What and How to Submit Data</vt:lpstr>
      <vt:lpstr>Administrative Rule Part 11 </vt:lpstr>
      <vt:lpstr>Appendix A-C</vt:lpstr>
      <vt:lpstr>Reporting 300A Only</vt:lpstr>
      <vt:lpstr>Reporting 300, 300A, 301</vt:lpstr>
      <vt:lpstr>ITA Coverage Application</vt:lpstr>
      <vt:lpstr>Create ITA Account </vt:lpstr>
      <vt:lpstr>Create ITA Account (cont.) </vt:lpstr>
      <vt:lpstr>Create ITA Account (cont.) </vt:lpstr>
      <vt:lpstr>Create a Login.gov Account </vt:lpstr>
      <vt:lpstr>Create a Login.gov Account (cont.) </vt:lpstr>
      <vt:lpstr>Reporting Due Date</vt:lpstr>
      <vt:lpstr>Helpful Links for Reporting to ITA </vt:lpstr>
      <vt:lpstr>Reference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Archambeault, Denise (LEO)</dc:creator>
  <cp:lastModifiedBy>Chris Demeter</cp:lastModifiedBy>
  <cp:revision>9</cp:revision>
  <dcterms:created xsi:type="dcterms:W3CDTF">2024-09-29T16:50:26Z</dcterms:created>
  <dcterms:modified xsi:type="dcterms:W3CDTF">2026-03-02T20:01:19Z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2024-09-29T18:23:30Z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0b0ad4ba-cb9b-4706-92d0-4ac30733132f</vt:lpwstr>
  </property>
  <property fmtid="{D5CDD505-2E9C-101B-9397-08002B2CF9AE}" pid="8" name="MSIP_Label_3a2fed65-62e7-46ea-af74-187e0c17143a_ContentBits">
    <vt:lpwstr>0</vt:lpwstr>
  </property>
</Properties>
</file>